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634" r:id="rId2"/>
    <p:sldId id="2644" r:id="rId3"/>
    <p:sldId id="2659" r:id="rId4"/>
    <p:sldId id="2666" r:id="rId5"/>
    <p:sldId id="2667" r:id="rId6"/>
    <p:sldId id="2668" r:id="rId7"/>
    <p:sldId id="2660" r:id="rId8"/>
    <p:sldId id="2669" r:id="rId9"/>
    <p:sldId id="2671" r:id="rId10"/>
    <p:sldId id="2672" r:id="rId11"/>
    <p:sldId id="2670" r:id="rId12"/>
    <p:sldId id="2673" r:id="rId13"/>
    <p:sldId id="2674" r:id="rId14"/>
    <p:sldId id="2675" r:id="rId15"/>
    <p:sldId id="2676" r:id="rId16"/>
    <p:sldId id="2677" r:id="rId17"/>
    <p:sldId id="2678" r:id="rId18"/>
    <p:sldId id="2680" r:id="rId19"/>
    <p:sldId id="2681" r:id="rId20"/>
    <p:sldId id="2658" r:id="rId21"/>
    <p:sldId id="258" r:id="rId22"/>
    <p:sldId id="306" r:id="rId23"/>
    <p:sldId id="2651" r:id="rId24"/>
    <p:sldId id="2646" r:id="rId25"/>
    <p:sldId id="304" r:id="rId26"/>
    <p:sldId id="293" r:id="rId27"/>
    <p:sldId id="308" r:id="rId28"/>
    <p:sldId id="307" r:id="rId29"/>
    <p:sldId id="261" r:id="rId30"/>
    <p:sldId id="2655" r:id="rId31"/>
    <p:sldId id="2656" r:id="rId32"/>
    <p:sldId id="2657" r:id="rId33"/>
    <p:sldId id="2645" r:id="rId34"/>
    <p:sldId id="270" r:id="rId35"/>
    <p:sldId id="268" r:id="rId36"/>
    <p:sldId id="2647" r:id="rId37"/>
    <p:sldId id="2639" r:id="rId38"/>
    <p:sldId id="302" r:id="rId39"/>
    <p:sldId id="276" r:id="rId40"/>
    <p:sldId id="277" r:id="rId41"/>
    <p:sldId id="2643" r:id="rId42"/>
    <p:sldId id="278" r:id="rId43"/>
    <p:sldId id="279" r:id="rId44"/>
    <p:sldId id="280" r:id="rId45"/>
    <p:sldId id="281" r:id="rId46"/>
    <p:sldId id="286" r:id="rId47"/>
    <p:sldId id="288" r:id="rId48"/>
    <p:sldId id="289" r:id="rId49"/>
    <p:sldId id="290" r:id="rId50"/>
    <p:sldId id="2636" r:id="rId51"/>
    <p:sldId id="2661" r:id="rId52"/>
    <p:sldId id="2663" r:id="rId53"/>
    <p:sldId id="2664" r:id="rId54"/>
    <p:sldId id="2665" r:id="rId55"/>
    <p:sldId id="263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FAC7A7-1D1A-7C2A-EDCD-D27E39C3B5FE}" name="Kim, Stephen S" initials="KSS" userId="S::Stephen.S.Kim@hud.gov::95b04382-337c-4e11-a7d3-ad444d84aa22" providerId="AD"/>
  <p188:author id="{70BF0EDA-C585-1813-A59F-181D4092BE31}" name="Thomas, Seema M" initials="TSM" userId="S::Seema.M.Thomas@hud.gov::5f334ac5-4d41-46a3-b2ff-e8ae62bfc3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ebster, Paul" initials="WP" lastIdx="5" clrIdx="0">
    <p:extLst>
      <p:ext uri="{19B8F6BF-5375-455C-9EA6-DF929625EA0E}">
        <p15:presenceInfo xmlns:p15="http://schemas.microsoft.com/office/powerpoint/2012/main" userId="Webster, Paul" providerId="None"/>
      </p:ext>
    </p:extLst>
  </p:cmAuthor>
  <p:cmAuthor id="2" name="Kim, Stephen S" initials="KSS" lastIdx="7" clrIdx="1">
    <p:extLst>
      <p:ext uri="{19B8F6BF-5375-455C-9EA6-DF929625EA0E}">
        <p15:presenceInfo xmlns:p15="http://schemas.microsoft.com/office/powerpoint/2012/main" userId="S::Stephen.S.Kim@hud.gov::95b04382-337c-4e11-a7d3-ad444d84aa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1A5C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E2B77-F93D-45ED-8611-0933C034AE8E}" v="10" dt="2022-06-15T20:33:14.573"/>
    <p1510:client id="{7748593B-D148-4EC6-9274-B163F2E04A82}" v="5" dt="2022-06-16T18:31:09.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69565" autoAdjust="0"/>
  </p:normalViewPr>
  <p:slideViewPr>
    <p:cSldViewPr snapToGrid="0">
      <p:cViewPr varScale="1">
        <p:scale>
          <a:sx n="46" d="100"/>
          <a:sy n="46" d="100"/>
        </p:scale>
        <p:origin x="1608" y="4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E4B8E-2285-4D5A-BBAB-A21E346154EB}" type="doc">
      <dgm:prSet loTypeId="urn:microsoft.com/office/officeart/2005/8/layout/hProcess11" loCatId="process" qsTypeId="urn:microsoft.com/office/officeart/2005/8/quickstyle/simple1" qsCatId="simple" csTypeId="urn:microsoft.com/office/officeart/2005/8/colors/accent1_2" csCatId="accent1" phldr="1"/>
      <dgm:spPr/>
    </dgm:pt>
    <dgm:pt modelId="{2024A7BB-47CA-42CA-A0E8-63E9C00C5877}">
      <dgm:prSet phldrT="[Text]" custT="1"/>
      <dgm:spPr>
        <a:solidFill>
          <a:srgbClr val="92D050"/>
        </a:solidFill>
      </dgm:spPr>
      <dgm:t>
        <a:bodyPr anchor="ctr"/>
        <a:lstStyle/>
        <a:p>
          <a:r>
            <a:rPr lang="en-US" sz="1600" dirty="0"/>
            <a:t>Grantee is timely</a:t>
          </a:r>
        </a:p>
      </dgm:t>
    </dgm:pt>
    <dgm:pt modelId="{11DD944D-0674-4B9B-B27F-7CDF843CAD79}" type="parTrans" cxnId="{112F0353-19D0-4EE3-8D2E-84AD7C246FE0}">
      <dgm:prSet/>
      <dgm:spPr/>
      <dgm:t>
        <a:bodyPr/>
        <a:lstStyle/>
        <a:p>
          <a:endParaRPr lang="en-US"/>
        </a:p>
      </dgm:t>
    </dgm:pt>
    <dgm:pt modelId="{ADA7708B-8222-448C-AE52-5DA7E4BA2F95}" type="sibTrans" cxnId="{112F0353-19D0-4EE3-8D2E-84AD7C246FE0}">
      <dgm:prSet/>
      <dgm:spPr/>
      <dgm:t>
        <a:bodyPr/>
        <a:lstStyle/>
        <a:p>
          <a:endParaRPr lang="en-US"/>
        </a:p>
      </dgm:t>
    </dgm:pt>
    <dgm:pt modelId="{CACE7B54-8188-4EED-8D4F-80BF0267E2E6}">
      <dgm:prSet phldrT="[Text]" custT="1"/>
      <dgm:spPr>
        <a:solidFill>
          <a:srgbClr val="00B0F0"/>
        </a:solidFill>
      </dgm:spPr>
      <dgm:t>
        <a:bodyPr anchor="ctr"/>
        <a:lstStyle/>
        <a:p>
          <a:r>
            <a:rPr lang="en-US" sz="1600" b="1" dirty="0"/>
            <a:t>Excluded: 1/21/2020 to 9/30/2020</a:t>
          </a:r>
        </a:p>
      </dgm:t>
    </dgm:pt>
    <dgm:pt modelId="{9A9B4A86-B0CF-4398-8FD3-E2CD2CD9314D}" type="parTrans" cxnId="{32D775E2-D372-4AEC-B176-30FDDEE24803}">
      <dgm:prSet/>
      <dgm:spPr/>
      <dgm:t>
        <a:bodyPr/>
        <a:lstStyle/>
        <a:p>
          <a:endParaRPr lang="en-US"/>
        </a:p>
      </dgm:t>
    </dgm:pt>
    <dgm:pt modelId="{613FD988-D7ED-4099-B8D7-A6EDFB716B98}" type="sibTrans" cxnId="{32D775E2-D372-4AEC-B176-30FDDEE24803}">
      <dgm:prSet/>
      <dgm:spPr/>
      <dgm:t>
        <a:bodyPr/>
        <a:lstStyle/>
        <a:p>
          <a:endParaRPr lang="en-US"/>
        </a:p>
      </dgm:t>
    </dgm:pt>
    <dgm:pt modelId="{DB58893C-F53D-41F2-8D87-07CB2BD836FC}">
      <dgm:prSet phldrT="[Text]" custT="1"/>
      <dgm:spPr>
        <a:solidFill>
          <a:srgbClr val="FFFF00"/>
        </a:solidFill>
      </dgm:spPr>
      <dgm:t>
        <a:bodyPr anchor="ctr"/>
        <a:lstStyle/>
        <a:p>
          <a:r>
            <a:rPr lang="en-US" sz="1600" dirty="0"/>
            <a:t>Grantee is untimely on test date:</a:t>
          </a:r>
          <a:br>
            <a:rPr lang="en-US" sz="1600" dirty="0"/>
          </a:br>
          <a:r>
            <a:rPr lang="en-US" sz="1600" dirty="0"/>
            <a:t>Considered 1</a:t>
          </a:r>
          <a:r>
            <a:rPr lang="en-US" sz="1600" baseline="30000" dirty="0"/>
            <a:t>st</a:t>
          </a:r>
          <a:r>
            <a:rPr lang="en-US" sz="1600" dirty="0"/>
            <a:t> time untimely</a:t>
          </a:r>
        </a:p>
      </dgm:t>
    </dgm:pt>
    <dgm:pt modelId="{1BCDF734-91BA-429F-BFCB-5EF08106E718}" type="parTrans" cxnId="{C405F1AE-740F-477E-8809-E018A9F02347}">
      <dgm:prSet/>
      <dgm:spPr/>
      <dgm:t>
        <a:bodyPr/>
        <a:lstStyle/>
        <a:p>
          <a:endParaRPr lang="en-US"/>
        </a:p>
      </dgm:t>
    </dgm:pt>
    <dgm:pt modelId="{2A524874-10A8-4E78-9C00-1CA8C9BC34DB}" type="sibTrans" cxnId="{C405F1AE-740F-477E-8809-E018A9F02347}">
      <dgm:prSet/>
      <dgm:spPr/>
      <dgm:t>
        <a:bodyPr/>
        <a:lstStyle/>
        <a:p>
          <a:endParaRPr lang="en-US"/>
        </a:p>
      </dgm:t>
    </dgm:pt>
    <dgm:pt modelId="{E3AD25FA-936F-48D9-958E-24FC85E6C104}">
      <dgm:prSet phldrT="[Text]" custT="1"/>
      <dgm:spPr>
        <a:solidFill>
          <a:srgbClr val="00B0F0"/>
        </a:solidFill>
      </dgm:spPr>
      <dgm:t>
        <a:bodyPr anchor="ctr"/>
        <a:lstStyle/>
        <a:p>
          <a:r>
            <a:rPr lang="en-US" sz="1600" b="1" dirty="0"/>
            <a:t>Excluded: 10/1/2020 to 9/30/2021</a:t>
          </a:r>
        </a:p>
      </dgm:t>
    </dgm:pt>
    <dgm:pt modelId="{61ED62E1-E8D0-4208-AFD4-870221ED4A7E}" type="parTrans" cxnId="{8009059D-F48C-4A02-9025-BB31053CAB4A}">
      <dgm:prSet/>
      <dgm:spPr/>
      <dgm:t>
        <a:bodyPr/>
        <a:lstStyle/>
        <a:p>
          <a:endParaRPr lang="en-US"/>
        </a:p>
      </dgm:t>
    </dgm:pt>
    <dgm:pt modelId="{4B61F850-8990-426C-9AC0-04BCFC7814A8}" type="sibTrans" cxnId="{8009059D-F48C-4A02-9025-BB31053CAB4A}">
      <dgm:prSet/>
      <dgm:spPr/>
      <dgm:t>
        <a:bodyPr/>
        <a:lstStyle/>
        <a:p>
          <a:endParaRPr lang="en-US"/>
        </a:p>
      </dgm:t>
    </dgm:pt>
    <dgm:pt modelId="{1A55D427-1F43-47B8-A975-7E757E963EFA}" type="pres">
      <dgm:prSet presAssocID="{332E4B8E-2285-4D5A-BBAB-A21E346154EB}" presName="Name0" presStyleCnt="0">
        <dgm:presLayoutVars>
          <dgm:dir/>
          <dgm:resizeHandles val="exact"/>
        </dgm:presLayoutVars>
      </dgm:prSet>
      <dgm:spPr/>
    </dgm:pt>
    <dgm:pt modelId="{B3B1D381-84CB-469E-B946-C2A1C6CA7FE2}" type="pres">
      <dgm:prSet presAssocID="{332E4B8E-2285-4D5A-BBAB-A21E346154EB}" presName="arrow" presStyleLbl="bgShp" presStyleIdx="0" presStyleCnt="1" custLinFactNeighborY="0"/>
      <dgm:spPr/>
    </dgm:pt>
    <dgm:pt modelId="{35A50553-67C2-4D73-BFF4-3546903DAF4E}" type="pres">
      <dgm:prSet presAssocID="{332E4B8E-2285-4D5A-BBAB-A21E346154EB}" presName="points" presStyleCnt="0"/>
      <dgm:spPr/>
    </dgm:pt>
    <dgm:pt modelId="{8BF84751-F716-4FAE-9A52-B525A1601DDE}" type="pres">
      <dgm:prSet presAssocID="{2024A7BB-47CA-42CA-A0E8-63E9C00C5877}" presName="compositeA" presStyleCnt="0"/>
      <dgm:spPr/>
    </dgm:pt>
    <dgm:pt modelId="{7AD8A426-D51A-4899-B503-385995750042}" type="pres">
      <dgm:prSet presAssocID="{2024A7BB-47CA-42CA-A0E8-63E9C00C5877}" presName="textA" presStyleLbl="revTx" presStyleIdx="0" presStyleCnt="4" custLinFactY="48959" custLinFactNeighborX="2209" custLinFactNeighborY="100000">
        <dgm:presLayoutVars>
          <dgm:bulletEnabled val="1"/>
        </dgm:presLayoutVars>
      </dgm:prSet>
      <dgm:spPr/>
    </dgm:pt>
    <dgm:pt modelId="{E7E3CE2F-AE4E-42E2-895D-A43399522D94}" type="pres">
      <dgm:prSet presAssocID="{2024A7BB-47CA-42CA-A0E8-63E9C00C5877}" presName="circleA" presStyleLbl="node1" presStyleIdx="0" presStyleCnt="4" custScaleX="219988" custScaleY="121477"/>
      <dgm:spPr/>
    </dgm:pt>
    <dgm:pt modelId="{A8861C5B-082B-419D-B08E-80B8BDC64B43}" type="pres">
      <dgm:prSet presAssocID="{2024A7BB-47CA-42CA-A0E8-63E9C00C5877}" presName="spaceA" presStyleCnt="0"/>
      <dgm:spPr/>
    </dgm:pt>
    <dgm:pt modelId="{BD2C6C81-A623-476F-9E36-E5595EAFBE19}" type="pres">
      <dgm:prSet presAssocID="{ADA7708B-8222-448C-AE52-5DA7E4BA2F95}" presName="space" presStyleCnt="0"/>
      <dgm:spPr/>
    </dgm:pt>
    <dgm:pt modelId="{58852244-8114-4E3F-9130-737E732E3E98}" type="pres">
      <dgm:prSet presAssocID="{CACE7B54-8188-4EED-8D4F-80BF0267E2E6}" presName="compositeB" presStyleCnt="0"/>
      <dgm:spPr/>
    </dgm:pt>
    <dgm:pt modelId="{8207A596-5E51-4654-AB87-12D2EF650933}" type="pres">
      <dgm:prSet presAssocID="{CACE7B54-8188-4EED-8D4F-80BF0267E2E6}" presName="textB" presStyleLbl="revTx" presStyleIdx="1" presStyleCnt="4" custLinFactY="-54786" custLinFactNeighborX="3762" custLinFactNeighborY="-100000">
        <dgm:presLayoutVars>
          <dgm:bulletEnabled val="1"/>
        </dgm:presLayoutVars>
      </dgm:prSet>
      <dgm:spPr/>
    </dgm:pt>
    <dgm:pt modelId="{5E2EC059-6E68-46F0-861C-69FA48EDA89C}" type="pres">
      <dgm:prSet presAssocID="{CACE7B54-8188-4EED-8D4F-80BF0267E2E6}" presName="circleB" presStyleLbl="node1" presStyleIdx="1" presStyleCnt="4" custScaleX="243496" custLinFactNeighborX="25885" custLinFactNeighborY="0"/>
      <dgm:spPr>
        <a:solidFill>
          <a:srgbClr val="7030A0"/>
        </a:solidFill>
      </dgm:spPr>
    </dgm:pt>
    <dgm:pt modelId="{7A17592B-6F19-44CF-899B-045621D039BF}" type="pres">
      <dgm:prSet presAssocID="{CACE7B54-8188-4EED-8D4F-80BF0267E2E6}" presName="spaceB" presStyleCnt="0"/>
      <dgm:spPr/>
    </dgm:pt>
    <dgm:pt modelId="{C3431F36-553A-4E7B-B4BB-0F5B1E3B48F2}" type="pres">
      <dgm:prSet presAssocID="{613FD988-D7ED-4099-B8D7-A6EDFB716B98}" presName="space" presStyleCnt="0"/>
      <dgm:spPr/>
    </dgm:pt>
    <dgm:pt modelId="{484CEEEE-EA6C-4ABC-BEAD-17FFA10AF141}" type="pres">
      <dgm:prSet presAssocID="{E3AD25FA-936F-48D9-958E-24FC85E6C104}" presName="compositeA" presStyleCnt="0"/>
      <dgm:spPr/>
    </dgm:pt>
    <dgm:pt modelId="{6922337A-7A46-4BEB-8501-D259E6F5A496}" type="pres">
      <dgm:prSet presAssocID="{E3AD25FA-936F-48D9-958E-24FC85E6C104}" presName="textA" presStyleLbl="revTx" presStyleIdx="2" presStyleCnt="4">
        <dgm:presLayoutVars>
          <dgm:bulletEnabled val="1"/>
        </dgm:presLayoutVars>
      </dgm:prSet>
      <dgm:spPr/>
    </dgm:pt>
    <dgm:pt modelId="{7339EC14-F6B9-4AE1-9289-EC432784CB24}" type="pres">
      <dgm:prSet presAssocID="{E3AD25FA-936F-48D9-958E-24FC85E6C104}" presName="circleA" presStyleLbl="node1" presStyleIdx="2" presStyleCnt="4" custScaleX="285749"/>
      <dgm:spPr>
        <a:solidFill>
          <a:srgbClr val="7030A0"/>
        </a:solidFill>
      </dgm:spPr>
    </dgm:pt>
    <dgm:pt modelId="{41C86157-E881-43D2-B778-EC63EF982992}" type="pres">
      <dgm:prSet presAssocID="{E3AD25FA-936F-48D9-958E-24FC85E6C104}" presName="spaceA" presStyleCnt="0"/>
      <dgm:spPr/>
    </dgm:pt>
    <dgm:pt modelId="{E7E44384-9525-4BCB-A406-8FE907F9E57D}" type="pres">
      <dgm:prSet presAssocID="{4B61F850-8990-426C-9AC0-04BCFC7814A8}" presName="space" presStyleCnt="0"/>
      <dgm:spPr/>
    </dgm:pt>
    <dgm:pt modelId="{1A42172F-85A6-4E93-A1EC-2A9561C549FE}" type="pres">
      <dgm:prSet presAssocID="{DB58893C-F53D-41F2-8D87-07CB2BD836FC}" presName="compositeB" presStyleCnt="0"/>
      <dgm:spPr/>
    </dgm:pt>
    <dgm:pt modelId="{105B4365-2F82-414C-8450-22963A1B6E14}" type="pres">
      <dgm:prSet presAssocID="{DB58893C-F53D-41F2-8D87-07CB2BD836FC}" presName="textB" presStyleLbl="revTx" presStyleIdx="3" presStyleCnt="4">
        <dgm:presLayoutVars>
          <dgm:bulletEnabled val="1"/>
        </dgm:presLayoutVars>
      </dgm:prSet>
      <dgm:spPr/>
    </dgm:pt>
    <dgm:pt modelId="{048ED539-3985-4649-A4C5-AC1C09B6BDEE}" type="pres">
      <dgm:prSet presAssocID="{DB58893C-F53D-41F2-8D87-07CB2BD836FC}" presName="circleB" presStyleLbl="node1" presStyleIdx="3" presStyleCnt="4" custScaleX="263200" custLinFactNeighborX="-23078" custLinFactNeighborY="-5429"/>
      <dgm:spPr/>
    </dgm:pt>
    <dgm:pt modelId="{EAACCD49-BBD9-4108-9C16-82A53952D820}" type="pres">
      <dgm:prSet presAssocID="{DB58893C-F53D-41F2-8D87-07CB2BD836FC}" presName="spaceB" presStyleCnt="0"/>
      <dgm:spPr/>
    </dgm:pt>
  </dgm:ptLst>
  <dgm:cxnLst>
    <dgm:cxn modelId="{21814161-9896-44EF-B4A9-C37CC225CF6E}" type="presOf" srcId="{332E4B8E-2285-4D5A-BBAB-A21E346154EB}" destId="{1A55D427-1F43-47B8-A975-7E757E963EFA}" srcOrd="0" destOrd="0" presId="urn:microsoft.com/office/officeart/2005/8/layout/hProcess11"/>
    <dgm:cxn modelId="{EC3AF249-C389-41C3-B0FD-F70765EF7AC0}" type="presOf" srcId="{E3AD25FA-936F-48D9-958E-24FC85E6C104}" destId="{6922337A-7A46-4BEB-8501-D259E6F5A496}" srcOrd="0" destOrd="0" presId="urn:microsoft.com/office/officeart/2005/8/layout/hProcess11"/>
    <dgm:cxn modelId="{112F0353-19D0-4EE3-8D2E-84AD7C246FE0}" srcId="{332E4B8E-2285-4D5A-BBAB-A21E346154EB}" destId="{2024A7BB-47CA-42CA-A0E8-63E9C00C5877}" srcOrd="0" destOrd="0" parTransId="{11DD944D-0674-4B9B-B27F-7CDF843CAD79}" sibTransId="{ADA7708B-8222-448C-AE52-5DA7E4BA2F95}"/>
    <dgm:cxn modelId="{ACB66A86-5EE5-465A-8D4C-546C3F183911}" type="presOf" srcId="{2024A7BB-47CA-42CA-A0E8-63E9C00C5877}" destId="{7AD8A426-D51A-4899-B503-385995750042}" srcOrd="0" destOrd="0" presId="urn:microsoft.com/office/officeart/2005/8/layout/hProcess11"/>
    <dgm:cxn modelId="{8009059D-F48C-4A02-9025-BB31053CAB4A}" srcId="{332E4B8E-2285-4D5A-BBAB-A21E346154EB}" destId="{E3AD25FA-936F-48D9-958E-24FC85E6C104}" srcOrd="2" destOrd="0" parTransId="{61ED62E1-E8D0-4208-AFD4-870221ED4A7E}" sibTransId="{4B61F850-8990-426C-9AC0-04BCFC7814A8}"/>
    <dgm:cxn modelId="{94A59EAB-87BE-4C34-9E07-83461A76846E}" type="presOf" srcId="{DB58893C-F53D-41F2-8D87-07CB2BD836FC}" destId="{105B4365-2F82-414C-8450-22963A1B6E14}" srcOrd="0" destOrd="0" presId="urn:microsoft.com/office/officeart/2005/8/layout/hProcess11"/>
    <dgm:cxn modelId="{C405F1AE-740F-477E-8809-E018A9F02347}" srcId="{332E4B8E-2285-4D5A-BBAB-A21E346154EB}" destId="{DB58893C-F53D-41F2-8D87-07CB2BD836FC}" srcOrd="3" destOrd="0" parTransId="{1BCDF734-91BA-429F-BFCB-5EF08106E718}" sibTransId="{2A524874-10A8-4E78-9C00-1CA8C9BC34DB}"/>
    <dgm:cxn modelId="{07A82EC5-608C-48F5-857E-1F4AA3A6C669}" type="presOf" srcId="{CACE7B54-8188-4EED-8D4F-80BF0267E2E6}" destId="{8207A596-5E51-4654-AB87-12D2EF650933}" srcOrd="0" destOrd="0" presId="urn:microsoft.com/office/officeart/2005/8/layout/hProcess11"/>
    <dgm:cxn modelId="{32D775E2-D372-4AEC-B176-30FDDEE24803}" srcId="{332E4B8E-2285-4D5A-BBAB-A21E346154EB}" destId="{CACE7B54-8188-4EED-8D4F-80BF0267E2E6}" srcOrd="1" destOrd="0" parTransId="{9A9B4A86-B0CF-4398-8FD3-E2CD2CD9314D}" sibTransId="{613FD988-D7ED-4099-B8D7-A6EDFB716B98}"/>
    <dgm:cxn modelId="{A182D3BF-18D1-4289-8A58-75CAEC534FD3}" type="presParOf" srcId="{1A55D427-1F43-47B8-A975-7E757E963EFA}" destId="{B3B1D381-84CB-469E-B946-C2A1C6CA7FE2}" srcOrd="0" destOrd="0" presId="urn:microsoft.com/office/officeart/2005/8/layout/hProcess11"/>
    <dgm:cxn modelId="{DB9F57A3-172F-40DB-A89A-7F06BA74CAB0}" type="presParOf" srcId="{1A55D427-1F43-47B8-A975-7E757E963EFA}" destId="{35A50553-67C2-4D73-BFF4-3546903DAF4E}" srcOrd="1" destOrd="0" presId="urn:microsoft.com/office/officeart/2005/8/layout/hProcess11"/>
    <dgm:cxn modelId="{81FCCE21-013B-4AF9-A964-D47D2D4962E0}" type="presParOf" srcId="{35A50553-67C2-4D73-BFF4-3546903DAF4E}" destId="{8BF84751-F716-4FAE-9A52-B525A1601DDE}" srcOrd="0" destOrd="0" presId="urn:microsoft.com/office/officeart/2005/8/layout/hProcess11"/>
    <dgm:cxn modelId="{A4F716F0-120D-450C-9483-F1A07539BAF5}" type="presParOf" srcId="{8BF84751-F716-4FAE-9A52-B525A1601DDE}" destId="{7AD8A426-D51A-4899-B503-385995750042}" srcOrd="0" destOrd="0" presId="urn:microsoft.com/office/officeart/2005/8/layout/hProcess11"/>
    <dgm:cxn modelId="{BD2601B8-527C-47EB-9C0D-DD7CDFA85ABA}" type="presParOf" srcId="{8BF84751-F716-4FAE-9A52-B525A1601DDE}" destId="{E7E3CE2F-AE4E-42E2-895D-A43399522D94}" srcOrd="1" destOrd="0" presId="urn:microsoft.com/office/officeart/2005/8/layout/hProcess11"/>
    <dgm:cxn modelId="{4595EAF5-000A-4F90-B86F-6785BF0159A8}" type="presParOf" srcId="{8BF84751-F716-4FAE-9A52-B525A1601DDE}" destId="{A8861C5B-082B-419D-B08E-80B8BDC64B43}" srcOrd="2" destOrd="0" presId="urn:microsoft.com/office/officeart/2005/8/layout/hProcess11"/>
    <dgm:cxn modelId="{2F4BE767-7CC4-47D8-8831-FE402D9F6223}" type="presParOf" srcId="{35A50553-67C2-4D73-BFF4-3546903DAF4E}" destId="{BD2C6C81-A623-476F-9E36-E5595EAFBE19}" srcOrd="1" destOrd="0" presId="urn:microsoft.com/office/officeart/2005/8/layout/hProcess11"/>
    <dgm:cxn modelId="{2F528D16-A1CE-44D8-AD24-A6E4B87EDA0A}" type="presParOf" srcId="{35A50553-67C2-4D73-BFF4-3546903DAF4E}" destId="{58852244-8114-4E3F-9130-737E732E3E98}" srcOrd="2" destOrd="0" presId="urn:microsoft.com/office/officeart/2005/8/layout/hProcess11"/>
    <dgm:cxn modelId="{85C1E029-F98B-4593-94DD-B8B9E575E563}" type="presParOf" srcId="{58852244-8114-4E3F-9130-737E732E3E98}" destId="{8207A596-5E51-4654-AB87-12D2EF650933}" srcOrd="0" destOrd="0" presId="urn:microsoft.com/office/officeart/2005/8/layout/hProcess11"/>
    <dgm:cxn modelId="{D83BAF01-CA05-4D16-AF28-EDEF4BFC60DD}" type="presParOf" srcId="{58852244-8114-4E3F-9130-737E732E3E98}" destId="{5E2EC059-6E68-46F0-861C-69FA48EDA89C}" srcOrd="1" destOrd="0" presId="urn:microsoft.com/office/officeart/2005/8/layout/hProcess11"/>
    <dgm:cxn modelId="{78348C09-0C4D-45B1-95C6-688017460733}" type="presParOf" srcId="{58852244-8114-4E3F-9130-737E732E3E98}" destId="{7A17592B-6F19-44CF-899B-045621D039BF}" srcOrd="2" destOrd="0" presId="urn:microsoft.com/office/officeart/2005/8/layout/hProcess11"/>
    <dgm:cxn modelId="{6A3F94BD-475F-4B98-A834-A734E72EC7E6}" type="presParOf" srcId="{35A50553-67C2-4D73-BFF4-3546903DAF4E}" destId="{C3431F36-553A-4E7B-B4BB-0F5B1E3B48F2}" srcOrd="3" destOrd="0" presId="urn:microsoft.com/office/officeart/2005/8/layout/hProcess11"/>
    <dgm:cxn modelId="{A3E4D859-D7A4-4240-8252-6A1DAB05678D}" type="presParOf" srcId="{35A50553-67C2-4D73-BFF4-3546903DAF4E}" destId="{484CEEEE-EA6C-4ABC-BEAD-17FFA10AF141}" srcOrd="4" destOrd="0" presId="urn:microsoft.com/office/officeart/2005/8/layout/hProcess11"/>
    <dgm:cxn modelId="{F018EFA6-0F7F-4E5F-8771-DB09DD20360A}" type="presParOf" srcId="{484CEEEE-EA6C-4ABC-BEAD-17FFA10AF141}" destId="{6922337A-7A46-4BEB-8501-D259E6F5A496}" srcOrd="0" destOrd="0" presId="urn:microsoft.com/office/officeart/2005/8/layout/hProcess11"/>
    <dgm:cxn modelId="{0BA7DF10-CF96-475C-9653-E4CC2BB61799}" type="presParOf" srcId="{484CEEEE-EA6C-4ABC-BEAD-17FFA10AF141}" destId="{7339EC14-F6B9-4AE1-9289-EC432784CB24}" srcOrd="1" destOrd="0" presId="urn:microsoft.com/office/officeart/2005/8/layout/hProcess11"/>
    <dgm:cxn modelId="{9069EE24-B5B5-4261-9157-BE27E1A2B0D7}" type="presParOf" srcId="{484CEEEE-EA6C-4ABC-BEAD-17FFA10AF141}" destId="{41C86157-E881-43D2-B778-EC63EF982992}" srcOrd="2" destOrd="0" presId="urn:microsoft.com/office/officeart/2005/8/layout/hProcess11"/>
    <dgm:cxn modelId="{3BB456C0-2075-4DF5-826B-DE1B2903C355}" type="presParOf" srcId="{35A50553-67C2-4D73-BFF4-3546903DAF4E}" destId="{E7E44384-9525-4BCB-A406-8FE907F9E57D}" srcOrd="5" destOrd="0" presId="urn:microsoft.com/office/officeart/2005/8/layout/hProcess11"/>
    <dgm:cxn modelId="{504C048A-D3CA-4077-A41F-9D647AFF0005}" type="presParOf" srcId="{35A50553-67C2-4D73-BFF4-3546903DAF4E}" destId="{1A42172F-85A6-4E93-A1EC-2A9561C549FE}" srcOrd="6" destOrd="0" presId="urn:microsoft.com/office/officeart/2005/8/layout/hProcess11"/>
    <dgm:cxn modelId="{66EA6487-501D-4D76-AD4F-A96298922FE8}" type="presParOf" srcId="{1A42172F-85A6-4E93-A1EC-2A9561C549FE}" destId="{105B4365-2F82-414C-8450-22963A1B6E14}" srcOrd="0" destOrd="0" presId="urn:microsoft.com/office/officeart/2005/8/layout/hProcess11"/>
    <dgm:cxn modelId="{BF02AEFF-7AF4-47A1-BF75-0D698A843033}" type="presParOf" srcId="{1A42172F-85A6-4E93-A1EC-2A9561C549FE}" destId="{048ED539-3985-4649-A4C5-AC1C09B6BDEE}" srcOrd="1" destOrd="0" presId="urn:microsoft.com/office/officeart/2005/8/layout/hProcess11"/>
    <dgm:cxn modelId="{6ED2A2E2-9150-4798-B394-B5FF5952F193}" type="presParOf" srcId="{1A42172F-85A6-4E93-A1EC-2A9561C549FE}" destId="{EAACCD49-BBD9-4108-9C16-82A53952D82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1">
            <a:lumMod val="60000"/>
            <a:lumOff val="4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5">
            <a:lumMod val="20000"/>
            <a:lumOff val="8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4C0E37-6F52-4E3C-A29B-66D5B482F3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189081-D98F-45DB-9539-3BB5BD42B8A5}">
      <dgm:prSet phldrT="[Text]" custT="1"/>
      <dgm:spPr/>
      <dgm:t>
        <a:bodyPr/>
        <a:lstStyle/>
        <a:p>
          <a:pPr algn="ctr"/>
          <a:r>
            <a:rPr lang="en-US" sz="2800" dirty="0"/>
            <a:t>Indirect Costs</a:t>
          </a:r>
        </a:p>
      </dgm:t>
    </dgm:pt>
    <dgm:pt modelId="{ACDC5BC7-EE54-4EDB-A6E8-013ACCDD7F24}" type="parTrans" cxnId="{80C01247-F5E8-4E19-9BAC-145DB1008C50}">
      <dgm:prSet/>
      <dgm:spPr/>
      <dgm:t>
        <a:bodyPr/>
        <a:lstStyle/>
        <a:p>
          <a:endParaRPr lang="en-US"/>
        </a:p>
      </dgm:t>
    </dgm:pt>
    <dgm:pt modelId="{81AF005F-3EDD-49E7-906E-67A8E451881A}" type="sibTrans" cxnId="{80C01247-F5E8-4E19-9BAC-145DB1008C50}">
      <dgm:prSet/>
      <dgm:spPr/>
      <dgm:t>
        <a:bodyPr/>
        <a:lstStyle/>
        <a:p>
          <a:endParaRPr lang="en-US"/>
        </a:p>
      </dgm:t>
    </dgm:pt>
    <dgm:pt modelId="{334418EF-461D-4749-A7D2-2110F90EE473}">
      <dgm:prSet phldrT="[Text]" custT="1"/>
      <dgm:spPr/>
      <dgm:t>
        <a:bodyPr/>
        <a:lstStyle/>
        <a:p>
          <a:pPr algn="ctr"/>
          <a:r>
            <a:rPr lang="en-US" sz="2800" dirty="0"/>
            <a:t>Cost Objective</a:t>
          </a:r>
        </a:p>
      </dgm:t>
    </dgm:pt>
    <dgm:pt modelId="{9FECA37E-C088-475B-A74C-B199B2348E0E}" type="parTrans" cxnId="{F708B906-64FC-4B0E-BAB8-430014941394}">
      <dgm:prSet/>
      <dgm:spPr/>
      <dgm:t>
        <a:bodyPr/>
        <a:lstStyle/>
        <a:p>
          <a:endParaRPr lang="en-US"/>
        </a:p>
      </dgm:t>
    </dgm:pt>
    <dgm:pt modelId="{6A689316-665A-48BA-A217-E66A517A1CEE}" type="sibTrans" cxnId="{F708B906-64FC-4B0E-BAB8-430014941394}">
      <dgm:prSet/>
      <dgm:spPr/>
      <dgm:t>
        <a:bodyPr/>
        <a:lstStyle/>
        <a:p>
          <a:endParaRPr lang="en-US"/>
        </a:p>
      </dgm:t>
    </dgm:pt>
    <dgm:pt modelId="{F85DA982-B173-4BD5-965A-837F7D6E972D}">
      <dgm:prSet phldrT="[Text]" custT="1"/>
      <dgm:spPr/>
      <dgm:t>
        <a:bodyPr/>
        <a:lstStyle/>
        <a:p>
          <a:pPr algn="ctr"/>
          <a:r>
            <a:rPr lang="en-US" sz="2800" dirty="0"/>
            <a:t>Indirect Cost Rate</a:t>
          </a:r>
        </a:p>
      </dgm:t>
    </dgm:pt>
    <dgm:pt modelId="{0D405FCA-D407-4092-BCDC-12177F818A5E}" type="parTrans" cxnId="{8E90F36C-770C-4CFE-AFDB-484103B440B0}">
      <dgm:prSet/>
      <dgm:spPr/>
      <dgm:t>
        <a:bodyPr/>
        <a:lstStyle/>
        <a:p>
          <a:endParaRPr lang="en-US"/>
        </a:p>
      </dgm:t>
    </dgm:pt>
    <dgm:pt modelId="{D63423A4-D22C-4858-9782-9676D273B0A6}" type="sibTrans" cxnId="{8E90F36C-770C-4CFE-AFDB-484103B440B0}">
      <dgm:prSet/>
      <dgm:spPr/>
      <dgm:t>
        <a:bodyPr/>
        <a:lstStyle/>
        <a:p>
          <a:endParaRPr lang="en-US"/>
        </a:p>
      </dgm:t>
    </dgm:pt>
    <dgm:pt modelId="{99CD7AF4-30CD-4645-96D6-6A4E29C6D699}">
      <dgm:prSet custT="1"/>
      <dgm:spPr/>
      <dgm:t>
        <a:bodyPr/>
        <a:lstStyle/>
        <a:p>
          <a:pPr algn="ctr"/>
          <a:r>
            <a:rPr lang="en-US" sz="2800" dirty="0"/>
            <a:t>10% De Minimis Rate</a:t>
          </a:r>
        </a:p>
      </dgm:t>
    </dgm:pt>
    <dgm:pt modelId="{C8E0B251-83FE-45EA-9E95-F7086957333F}" type="parTrans" cxnId="{DC3A761B-BBE5-4A43-9C1D-64CC61723934}">
      <dgm:prSet/>
      <dgm:spPr/>
      <dgm:t>
        <a:bodyPr/>
        <a:lstStyle/>
        <a:p>
          <a:endParaRPr lang="en-US"/>
        </a:p>
      </dgm:t>
    </dgm:pt>
    <dgm:pt modelId="{A741D0CB-9A2B-4AA3-856F-538F704B8AE2}" type="sibTrans" cxnId="{DC3A761B-BBE5-4A43-9C1D-64CC61723934}">
      <dgm:prSet/>
      <dgm:spPr/>
      <dgm:t>
        <a:bodyPr/>
        <a:lstStyle/>
        <a:p>
          <a:endParaRPr lang="en-US"/>
        </a:p>
      </dgm:t>
    </dgm:pt>
    <dgm:pt modelId="{C0A69CB8-2D65-496B-A708-F313054B8B0D}">
      <dgm:prSet custT="1"/>
      <dgm:spPr/>
      <dgm:t>
        <a:bodyPr/>
        <a:lstStyle/>
        <a:p>
          <a:pPr algn="ctr"/>
          <a:r>
            <a:rPr lang="en-US" sz="2800" dirty="0"/>
            <a:t>Indirect Cost Rate Proposal</a:t>
          </a:r>
        </a:p>
      </dgm:t>
    </dgm:pt>
    <dgm:pt modelId="{8FBFD5B5-6693-4CD2-9094-652D172AE335}" type="parTrans" cxnId="{BD70479C-E8C3-4EDF-95F8-DAA0EA8D362B}">
      <dgm:prSet/>
      <dgm:spPr/>
      <dgm:t>
        <a:bodyPr/>
        <a:lstStyle/>
        <a:p>
          <a:endParaRPr lang="en-US"/>
        </a:p>
      </dgm:t>
    </dgm:pt>
    <dgm:pt modelId="{EA6F0120-A6BD-4FDA-888B-ABCF1375C4AF}" type="sibTrans" cxnId="{BD70479C-E8C3-4EDF-95F8-DAA0EA8D362B}">
      <dgm:prSet/>
      <dgm:spPr/>
      <dgm:t>
        <a:bodyPr/>
        <a:lstStyle/>
        <a:p>
          <a:endParaRPr lang="en-US"/>
        </a:p>
      </dgm:t>
    </dgm:pt>
    <dgm:pt modelId="{201D8EFA-89B0-4B00-8FCA-2AD92CFF535D}">
      <dgm:prSet custT="1"/>
      <dgm:spPr/>
      <dgm:t>
        <a:bodyPr/>
        <a:lstStyle/>
        <a:p>
          <a:pPr algn="ctr"/>
          <a:r>
            <a:rPr lang="en-US" sz="2800" dirty="0"/>
            <a:t>Cognizant Agency</a:t>
          </a:r>
        </a:p>
      </dgm:t>
    </dgm:pt>
    <dgm:pt modelId="{01B466D9-C23A-4A4E-9745-4D7A2406A1EE}" type="parTrans" cxnId="{0D444999-5DBE-49C1-B105-5396060ECE74}">
      <dgm:prSet/>
      <dgm:spPr/>
      <dgm:t>
        <a:bodyPr/>
        <a:lstStyle/>
        <a:p>
          <a:endParaRPr lang="en-US"/>
        </a:p>
      </dgm:t>
    </dgm:pt>
    <dgm:pt modelId="{2452CD7C-6F9F-432F-A8E4-24D40A546DCA}" type="sibTrans" cxnId="{0D444999-5DBE-49C1-B105-5396060ECE74}">
      <dgm:prSet/>
      <dgm:spPr/>
      <dgm:t>
        <a:bodyPr/>
        <a:lstStyle/>
        <a:p>
          <a:endParaRPr lang="en-US"/>
        </a:p>
      </dgm:t>
    </dgm:pt>
    <dgm:pt modelId="{F5BBD2DD-0E09-42D1-AD40-19AFAD95BCB7}">
      <dgm:prSet custT="1"/>
      <dgm:spPr/>
      <dgm:t>
        <a:bodyPr/>
        <a:lstStyle/>
        <a:p>
          <a:pPr algn="ctr"/>
          <a:r>
            <a:rPr lang="en-US" sz="2800" dirty="0"/>
            <a:t>Central Service Cost Allocation Plan</a:t>
          </a:r>
        </a:p>
      </dgm:t>
    </dgm:pt>
    <dgm:pt modelId="{8874C881-53D6-4316-AECB-8F259F154573}" type="parTrans" cxnId="{2FB25CC5-5ACE-4467-84C7-7802F0DEB791}">
      <dgm:prSet/>
      <dgm:spPr/>
      <dgm:t>
        <a:bodyPr/>
        <a:lstStyle/>
        <a:p>
          <a:endParaRPr lang="en-US"/>
        </a:p>
      </dgm:t>
    </dgm:pt>
    <dgm:pt modelId="{C9D21105-6D4E-4668-BEED-9C66571CC1E9}" type="sibTrans" cxnId="{2FB25CC5-5ACE-4467-84C7-7802F0DEB791}">
      <dgm:prSet/>
      <dgm:spPr/>
      <dgm:t>
        <a:bodyPr/>
        <a:lstStyle/>
        <a:p>
          <a:endParaRPr lang="en-US"/>
        </a:p>
      </dgm:t>
    </dgm:pt>
    <dgm:pt modelId="{CDEB12A7-7066-4974-9178-7E602D1D7696}" type="pres">
      <dgm:prSet presAssocID="{6D4C0E37-6F52-4E3C-A29B-66D5B482F387}" presName="linear" presStyleCnt="0">
        <dgm:presLayoutVars>
          <dgm:dir/>
          <dgm:animLvl val="lvl"/>
          <dgm:resizeHandles val="exact"/>
        </dgm:presLayoutVars>
      </dgm:prSet>
      <dgm:spPr/>
    </dgm:pt>
    <dgm:pt modelId="{E884E76A-ECE0-4B85-8DBC-C2B20937ED12}" type="pres">
      <dgm:prSet presAssocID="{36189081-D98F-45DB-9539-3BB5BD42B8A5}" presName="parentLin" presStyleCnt="0"/>
      <dgm:spPr/>
    </dgm:pt>
    <dgm:pt modelId="{5711E7AB-9B5F-4933-B9EA-39B437DC8069}" type="pres">
      <dgm:prSet presAssocID="{36189081-D98F-45DB-9539-3BB5BD42B8A5}" presName="parentLeftMargin" presStyleLbl="node1" presStyleIdx="0" presStyleCnt="7"/>
      <dgm:spPr/>
    </dgm:pt>
    <dgm:pt modelId="{7AF83B69-9607-4209-A136-F481B228807E}" type="pres">
      <dgm:prSet presAssocID="{36189081-D98F-45DB-9539-3BB5BD42B8A5}" presName="parentText" presStyleLbl="node1" presStyleIdx="0" presStyleCnt="7">
        <dgm:presLayoutVars>
          <dgm:chMax val="0"/>
          <dgm:bulletEnabled val="1"/>
        </dgm:presLayoutVars>
      </dgm:prSet>
      <dgm:spPr/>
    </dgm:pt>
    <dgm:pt modelId="{49D0BBB6-AC03-47E4-8965-AB760097D4FC}" type="pres">
      <dgm:prSet presAssocID="{36189081-D98F-45DB-9539-3BB5BD42B8A5}" presName="negativeSpace" presStyleCnt="0"/>
      <dgm:spPr/>
    </dgm:pt>
    <dgm:pt modelId="{C7649E40-7069-4A45-AC16-459FA63C0039}" type="pres">
      <dgm:prSet presAssocID="{36189081-D98F-45DB-9539-3BB5BD42B8A5}" presName="childText" presStyleLbl="conFgAcc1" presStyleIdx="0" presStyleCnt="7">
        <dgm:presLayoutVars>
          <dgm:bulletEnabled val="1"/>
        </dgm:presLayoutVars>
      </dgm:prSet>
      <dgm:spPr/>
    </dgm:pt>
    <dgm:pt modelId="{12BBA441-5F24-4C62-852B-895AA3FD2F0F}" type="pres">
      <dgm:prSet presAssocID="{81AF005F-3EDD-49E7-906E-67A8E451881A}" presName="spaceBetweenRectangles" presStyleCnt="0"/>
      <dgm:spPr/>
    </dgm:pt>
    <dgm:pt modelId="{14AA72D9-A028-4966-B98E-36F425B71304}" type="pres">
      <dgm:prSet presAssocID="{334418EF-461D-4749-A7D2-2110F90EE473}" presName="parentLin" presStyleCnt="0"/>
      <dgm:spPr/>
    </dgm:pt>
    <dgm:pt modelId="{0FDCC30E-8161-4772-8B14-B3CC43816E8B}" type="pres">
      <dgm:prSet presAssocID="{334418EF-461D-4749-A7D2-2110F90EE473}" presName="parentLeftMargin" presStyleLbl="node1" presStyleIdx="0" presStyleCnt="7"/>
      <dgm:spPr/>
    </dgm:pt>
    <dgm:pt modelId="{C424B9D1-653A-487A-B5C4-B25492C86914}" type="pres">
      <dgm:prSet presAssocID="{334418EF-461D-4749-A7D2-2110F90EE473}" presName="parentText" presStyleLbl="node1" presStyleIdx="1" presStyleCnt="7">
        <dgm:presLayoutVars>
          <dgm:chMax val="0"/>
          <dgm:bulletEnabled val="1"/>
        </dgm:presLayoutVars>
      </dgm:prSet>
      <dgm:spPr/>
    </dgm:pt>
    <dgm:pt modelId="{BFCF6DCB-C3E3-453C-BB76-5B45BA2CD3C5}" type="pres">
      <dgm:prSet presAssocID="{334418EF-461D-4749-A7D2-2110F90EE473}" presName="negativeSpace" presStyleCnt="0"/>
      <dgm:spPr/>
    </dgm:pt>
    <dgm:pt modelId="{AA0DC26C-60BF-4309-8919-2692DF60C9A2}" type="pres">
      <dgm:prSet presAssocID="{334418EF-461D-4749-A7D2-2110F90EE473}" presName="childText" presStyleLbl="conFgAcc1" presStyleIdx="1" presStyleCnt="7">
        <dgm:presLayoutVars>
          <dgm:bulletEnabled val="1"/>
        </dgm:presLayoutVars>
      </dgm:prSet>
      <dgm:spPr/>
    </dgm:pt>
    <dgm:pt modelId="{379B2DDE-22CF-48C4-8CD7-5121BB1E0C14}" type="pres">
      <dgm:prSet presAssocID="{6A689316-665A-48BA-A217-E66A517A1CEE}" presName="spaceBetweenRectangles" presStyleCnt="0"/>
      <dgm:spPr/>
    </dgm:pt>
    <dgm:pt modelId="{42435F8C-138F-422D-8F28-6BC00854E9CA}" type="pres">
      <dgm:prSet presAssocID="{F85DA982-B173-4BD5-965A-837F7D6E972D}" presName="parentLin" presStyleCnt="0"/>
      <dgm:spPr/>
    </dgm:pt>
    <dgm:pt modelId="{B3EC625B-1EF7-4CA5-B2F7-E502D4A665A0}" type="pres">
      <dgm:prSet presAssocID="{F85DA982-B173-4BD5-965A-837F7D6E972D}" presName="parentLeftMargin" presStyleLbl="node1" presStyleIdx="1" presStyleCnt="7"/>
      <dgm:spPr/>
    </dgm:pt>
    <dgm:pt modelId="{CF9FC1AC-FAFA-4747-9FDB-D7B567C3B8AD}" type="pres">
      <dgm:prSet presAssocID="{F85DA982-B173-4BD5-965A-837F7D6E972D}" presName="parentText" presStyleLbl="node1" presStyleIdx="2" presStyleCnt="7">
        <dgm:presLayoutVars>
          <dgm:chMax val="0"/>
          <dgm:bulletEnabled val="1"/>
        </dgm:presLayoutVars>
      </dgm:prSet>
      <dgm:spPr/>
    </dgm:pt>
    <dgm:pt modelId="{7A439DD0-FA20-4EB7-9F9F-E5E470BCFB85}" type="pres">
      <dgm:prSet presAssocID="{F85DA982-B173-4BD5-965A-837F7D6E972D}" presName="negativeSpace" presStyleCnt="0"/>
      <dgm:spPr/>
    </dgm:pt>
    <dgm:pt modelId="{CB6FFD50-A5BE-4E44-B3D0-5032243B943D}" type="pres">
      <dgm:prSet presAssocID="{F85DA982-B173-4BD5-965A-837F7D6E972D}" presName="childText" presStyleLbl="conFgAcc1" presStyleIdx="2" presStyleCnt="7">
        <dgm:presLayoutVars>
          <dgm:bulletEnabled val="1"/>
        </dgm:presLayoutVars>
      </dgm:prSet>
      <dgm:spPr/>
    </dgm:pt>
    <dgm:pt modelId="{CAA6B500-EE57-4ECF-836D-D1A118E20CF6}" type="pres">
      <dgm:prSet presAssocID="{D63423A4-D22C-4858-9782-9676D273B0A6}" presName="spaceBetweenRectangles" presStyleCnt="0"/>
      <dgm:spPr/>
    </dgm:pt>
    <dgm:pt modelId="{8DEF1183-F8AC-43D4-9865-4341CB3400A0}" type="pres">
      <dgm:prSet presAssocID="{99CD7AF4-30CD-4645-96D6-6A4E29C6D699}" presName="parentLin" presStyleCnt="0"/>
      <dgm:spPr/>
    </dgm:pt>
    <dgm:pt modelId="{91B0533E-AE53-4E52-92D9-636E4AD076DE}" type="pres">
      <dgm:prSet presAssocID="{99CD7AF4-30CD-4645-96D6-6A4E29C6D699}" presName="parentLeftMargin" presStyleLbl="node1" presStyleIdx="2" presStyleCnt="7"/>
      <dgm:spPr/>
    </dgm:pt>
    <dgm:pt modelId="{F95C8A24-53D0-465C-A96B-5631C2CD336D}" type="pres">
      <dgm:prSet presAssocID="{99CD7AF4-30CD-4645-96D6-6A4E29C6D699}" presName="parentText" presStyleLbl="node1" presStyleIdx="3" presStyleCnt="7" custLinFactNeighborX="11111" custLinFactNeighborY="-4808">
        <dgm:presLayoutVars>
          <dgm:chMax val="0"/>
          <dgm:bulletEnabled val="1"/>
        </dgm:presLayoutVars>
      </dgm:prSet>
      <dgm:spPr/>
    </dgm:pt>
    <dgm:pt modelId="{798C111B-2745-45F3-A57E-79FEC16AFC0E}" type="pres">
      <dgm:prSet presAssocID="{99CD7AF4-30CD-4645-96D6-6A4E29C6D699}" presName="negativeSpace" presStyleCnt="0"/>
      <dgm:spPr/>
    </dgm:pt>
    <dgm:pt modelId="{64752AA5-8BDC-4B22-A86C-3AC588E44DE3}" type="pres">
      <dgm:prSet presAssocID="{99CD7AF4-30CD-4645-96D6-6A4E29C6D699}" presName="childText" presStyleLbl="conFgAcc1" presStyleIdx="3" presStyleCnt="7">
        <dgm:presLayoutVars>
          <dgm:bulletEnabled val="1"/>
        </dgm:presLayoutVars>
      </dgm:prSet>
      <dgm:spPr/>
    </dgm:pt>
    <dgm:pt modelId="{8CE6A8F3-A846-4953-BA2C-3A122777376A}" type="pres">
      <dgm:prSet presAssocID="{A741D0CB-9A2B-4AA3-856F-538F704B8AE2}" presName="spaceBetweenRectangles" presStyleCnt="0"/>
      <dgm:spPr/>
    </dgm:pt>
    <dgm:pt modelId="{657D03B1-24E1-42F5-9433-8AE3F5335DB8}" type="pres">
      <dgm:prSet presAssocID="{F5BBD2DD-0E09-42D1-AD40-19AFAD95BCB7}" presName="parentLin" presStyleCnt="0"/>
      <dgm:spPr/>
    </dgm:pt>
    <dgm:pt modelId="{C5A3BA04-C639-4853-99DD-D502B22EF08D}" type="pres">
      <dgm:prSet presAssocID="{F5BBD2DD-0E09-42D1-AD40-19AFAD95BCB7}" presName="parentLeftMargin" presStyleLbl="node1" presStyleIdx="3" presStyleCnt="7"/>
      <dgm:spPr/>
    </dgm:pt>
    <dgm:pt modelId="{5171EA97-60F6-4D85-BAB4-89D300B54BFE}" type="pres">
      <dgm:prSet presAssocID="{F5BBD2DD-0E09-42D1-AD40-19AFAD95BCB7}" presName="parentText" presStyleLbl="node1" presStyleIdx="4" presStyleCnt="7">
        <dgm:presLayoutVars>
          <dgm:chMax val="0"/>
          <dgm:bulletEnabled val="1"/>
        </dgm:presLayoutVars>
      </dgm:prSet>
      <dgm:spPr/>
    </dgm:pt>
    <dgm:pt modelId="{BFA18351-7E5F-49BE-94F1-B42F98E083A5}" type="pres">
      <dgm:prSet presAssocID="{F5BBD2DD-0E09-42D1-AD40-19AFAD95BCB7}" presName="negativeSpace" presStyleCnt="0"/>
      <dgm:spPr/>
    </dgm:pt>
    <dgm:pt modelId="{218C1886-1B26-4B97-B077-43B2746B38A5}" type="pres">
      <dgm:prSet presAssocID="{F5BBD2DD-0E09-42D1-AD40-19AFAD95BCB7}" presName="childText" presStyleLbl="conFgAcc1" presStyleIdx="4" presStyleCnt="7">
        <dgm:presLayoutVars>
          <dgm:bulletEnabled val="1"/>
        </dgm:presLayoutVars>
      </dgm:prSet>
      <dgm:spPr/>
    </dgm:pt>
    <dgm:pt modelId="{0B02D3ED-4554-41E3-B8AE-179C48652CE5}" type="pres">
      <dgm:prSet presAssocID="{C9D21105-6D4E-4668-BEED-9C66571CC1E9}" presName="spaceBetweenRectangles" presStyleCnt="0"/>
      <dgm:spPr/>
    </dgm:pt>
    <dgm:pt modelId="{B13BD487-8EF2-4687-831D-A3024FFA7E6C}" type="pres">
      <dgm:prSet presAssocID="{C0A69CB8-2D65-496B-A708-F313054B8B0D}" presName="parentLin" presStyleCnt="0"/>
      <dgm:spPr/>
    </dgm:pt>
    <dgm:pt modelId="{DAF61CCB-2B80-4253-BA63-48891F3F3EFA}" type="pres">
      <dgm:prSet presAssocID="{C0A69CB8-2D65-496B-A708-F313054B8B0D}" presName="parentLeftMargin" presStyleLbl="node1" presStyleIdx="4" presStyleCnt="7"/>
      <dgm:spPr/>
    </dgm:pt>
    <dgm:pt modelId="{F720060C-05B2-41AB-8EEF-859895716E3A}" type="pres">
      <dgm:prSet presAssocID="{C0A69CB8-2D65-496B-A708-F313054B8B0D}" presName="parentText" presStyleLbl="node1" presStyleIdx="5" presStyleCnt="7">
        <dgm:presLayoutVars>
          <dgm:chMax val="0"/>
          <dgm:bulletEnabled val="1"/>
        </dgm:presLayoutVars>
      </dgm:prSet>
      <dgm:spPr/>
    </dgm:pt>
    <dgm:pt modelId="{B6FD5E59-759F-4B5E-BA03-EDD83344EA61}" type="pres">
      <dgm:prSet presAssocID="{C0A69CB8-2D65-496B-A708-F313054B8B0D}" presName="negativeSpace" presStyleCnt="0"/>
      <dgm:spPr/>
    </dgm:pt>
    <dgm:pt modelId="{CE6BE6AF-3E46-49DB-A10B-77905ECF33BD}" type="pres">
      <dgm:prSet presAssocID="{C0A69CB8-2D65-496B-A708-F313054B8B0D}" presName="childText" presStyleLbl="conFgAcc1" presStyleIdx="5" presStyleCnt="7">
        <dgm:presLayoutVars>
          <dgm:bulletEnabled val="1"/>
        </dgm:presLayoutVars>
      </dgm:prSet>
      <dgm:spPr/>
    </dgm:pt>
    <dgm:pt modelId="{ED86CED4-EC6C-49C7-8826-07AC1FEEEEB7}" type="pres">
      <dgm:prSet presAssocID="{EA6F0120-A6BD-4FDA-888B-ABCF1375C4AF}" presName="spaceBetweenRectangles" presStyleCnt="0"/>
      <dgm:spPr/>
    </dgm:pt>
    <dgm:pt modelId="{F8AF5CCB-5337-4EF6-80D6-390279C8101A}" type="pres">
      <dgm:prSet presAssocID="{201D8EFA-89B0-4B00-8FCA-2AD92CFF535D}" presName="parentLin" presStyleCnt="0"/>
      <dgm:spPr/>
    </dgm:pt>
    <dgm:pt modelId="{7BAD2A5A-B731-4F0F-8CC7-A2D3D087253B}" type="pres">
      <dgm:prSet presAssocID="{201D8EFA-89B0-4B00-8FCA-2AD92CFF535D}" presName="parentLeftMargin" presStyleLbl="node1" presStyleIdx="5" presStyleCnt="7"/>
      <dgm:spPr/>
    </dgm:pt>
    <dgm:pt modelId="{E3C42D5E-AD1B-4A28-9B8B-1B10FA7A0701}" type="pres">
      <dgm:prSet presAssocID="{201D8EFA-89B0-4B00-8FCA-2AD92CFF535D}" presName="parentText" presStyleLbl="node1" presStyleIdx="6" presStyleCnt="7">
        <dgm:presLayoutVars>
          <dgm:chMax val="0"/>
          <dgm:bulletEnabled val="1"/>
        </dgm:presLayoutVars>
      </dgm:prSet>
      <dgm:spPr/>
    </dgm:pt>
    <dgm:pt modelId="{4C4CE7AD-085C-454B-A19C-BDB2C1E36A43}" type="pres">
      <dgm:prSet presAssocID="{201D8EFA-89B0-4B00-8FCA-2AD92CFF535D}" presName="negativeSpace" presStyleCnt="0"/>
      <dgm:spPr/>
    </dgm:pt>
    <dgm:pt modelId="{64F97E4D-8D88-42F2-91B6-732ED3E155A6}" type="pres">
      <dgm:prSet presAssocID="{201D8EFA-89B0-4B00-8FCA-2AD92CFF535D}" presName="childText" presStyleLbl="conFgAcc1" presStyleIdx="6" presStyleCnt="7">
        <dgm:presLayoutVars>
          <dgm:bulletEnabled val="1"/>
        </dgm:presLayoutVars>
      </dgm:prSet>
      <dgm:spPr/>
    </dgm:pt>
  </dgm:ptLst>
  <dgm:cxnLst>
    <dgm:cxn modelId="{6C92A001-0864-4007-82A9-14407B50940A}" type="presOf" srcId="{201D8EFA-89B0-4B00-8FCA-2AD92CFF535D}" destId="{E3C42D5E-AD1B-4A28-9B8B-1B10FA7A0701}" srcOrd="1" destOrd="0" presId="urn:microsoft.com/office/officeart/2005/8/layout/list1"/>
    <dgm:cxn modelId="{6D822E02-A89F-45ED-BC91-290A3B788734}" type="presOf" srcId="{99CD7AF4-30CD-4645-96D6-6A4E29C6D699}" destId="{91B0533E-AE53-4E52-92D9-636E4AD076DE}" srcOrd="0" destOrd="0" presId="urn:microsoft.com/office/officeart/2005/8/layout/list1"/>
    <dgm:cxn modelId="{B863D604-CB67-4170-BECB-625729B792BE}" type="presOf" srcId="{C0A69CB8-2D65-496B-A708-F313054B8B0D}" destId="{F720060C-05B2-41AB-8EEF-859895716E3A}" srcOrd="1" destOrd="0" presId="urn:microsoft.com/office/officeart/2005/8/layout/list1"/>
    <dgm:cxn modelId="{F708B906-64FC-4B0E-BAB8-430014941394}" srcId="{6D4C0E37-6F52-4E3C-A29B-66D5B482F387}" destId="{334418EF-461D-4749-A7D2-2110F90EE473}" srcOrd="1" destOrd="0" parTransId="{9FECA37E-C088-475B-A74C-B199B2348E0E}" sibTransId="{6A689316-665A-48BA-A217-E66A517A1CEE}"/>
    <dgm:cxn modelId="{0721660F-31E6-42FC-A765-C8541E701C24}" type="presOf" srcId="{6D4C0E37-6F52-4E3C-A29B-66D5B482F387}" destId="{CDEB12A7-7066-4974-9178-7E602D1D7696}" srcOrd="0" destOrd="0" presId="urn:microsoft.com/office/officeart/2005/8/layout/list1"/>
    <dgm:cxn modelId="{32185617-21A9-4347-A179-3C37FC795681}" type="presOf" srcId="{C0A69CB8-2D65-496B-A708-F313054B8B0D}" destId="{DAF61CCB-2B80-4253-BA63-48891F3F3EFA}" srcOrd="0" destOrd="0" presId="urn:microsoft.com/office/officeart/2005/8/layout/list1"/>
    <dgm:cxn modelId="{DC3A761B-BBE5-4A43-9C1D-64CC61723934}" srcId="{6D4C0E37-6F52-4E3C-A29B-66D5B482F387}" destId="{99CD7AF4-30CD-4645-96D6-6A4E29C6D699}" srcOrd="3" destOrd="0" parTransId="{C8E0B251-83FE-45EA-9E95-F7086957333F}" sibTransId="{A741D0CB-9A2B-4AA3-856F-538F704B8AE2}"/>
    <dgm:cxn modelId="{43E2AD3F-A085-48C0-A7C5-6BFA6C1E1F16}" type="presOf" srcId="{201D8EFA-89B0-4B00-8FCA-2AD92CFF535D}" destId="{7BAD2A5A-B731-4F0F-8CC7-A2D3D087253B}" srcOrd="0" destOrd="0" presId="urn:microsoft.com/office/officeart/2005/8/layout/list1"/>
    <dgm:cxn modelId="{80C01247-F5E8-4E19-9BAC-145DB1008C50}" srcId="{6D4C0E37-6F52-4E3C-A29B-66D5B482F387}" destId="{36189081-D98F-45DB-9539-3BB5BD42B8A5}" srcOrd="0" destOrd="0" parTransId="{ACDC5BC7-EE54-4EDB-A6E8-013ACCDD7F24}" sibTransId="{81AF005F-3EDD-49E7-906E-67A8E451881A}"/>
    <dgm:cxn modelId="{BBF7044A-AC30-4016-A19A-6C7E09658C60}" type="presOf" srcId="{334418EF-461D-4749-A7D2-2110F90EE473}" destId="{C424B9D1-653A-487A-B5C4-B25492C86914}" srcOrd="1" destOrd="0" presId="urn:microsoft.com/office/officeart/2005/8/layout/list1"/>
    <dgm:cxn modelId="{8E90F36C-770C-4CFE-AFDB-484103B440B0}" srcId="{6D4C0E37-6F52-4E3C-A29B-66D5B482F387}" destId="{F85DA982-B173-4BD5-965A-837F7D6E972D}" srcOrd="2" destOrd="0" parTransId="{0D405FCA-D407-4092-BCDC-12177F818A5E}" sibTransId="{D63423A4-D22C-4858-9782-9676D273B0A6}"/>
    <dgm:cxn modelId="{0D444999-5DBE-49C1-B105-5396060ECE74}" srcId="{6D4C0E37-6F52-4E3C-A29B-66D5B482F387}" destId="{201D8EFA-89B0-4B00-8FCA-2AD92CFF535D}" srcOrd="6" destOrd="0" parTransId="{01B466D9-C23A-4A4E-9745-4D7A2406A1EE}" sibTransId="{2452CD7C-6F9F-432F-A8E4-24D40A546DCA}"/>
    <dgm:cxn modelId="{BD70479C-E8C3-4EDF-95F8-DAA0EA8D362B}" srcId="{6D4C0E37-6F52-4E3C-A29B-66D5B482F387}" destId="{C0A69CB8-2D65-496B-A708-F313054B8B0D}" srcOrd="5" destOrd="0" parTransId="{8FBFD5B5-6693-4CD2-9094-652D172AE335}" sibTransId="{EA6F0120-A6BD-4FDA-888B-ABCF1375C4AF}"/>
    <dgm:cxn modelId="{2073C5A6-2C8C-4E8D-80AD-23CA0F6506A5}" type="presOf" srcId="{99CD7AF4-30CD-4645-96D6-6A4E29C6D699}" destId="{F95C8A24-53D0-465C-A96B-5631C2CD336D}" srcOrd="1" destOrd="0" presId="urn:microsoft.com/office/officeart/2005/8/layout/list1"/>
    <dgm:cxn modelId="{C11B2FA8-3ED2-4D34-BDEF-D84005DBB861}" type="presOf" srcId="{F5BBD2DD-0E09-42D1-AD40-19AFAD95BCB7}" destId="{5171EA97-60F6-4D85-BAB4-89D300B54BFE}" srcOrd="1" destOrd="0" presId="urn:microsoft.com/office/officeart/2005/8/layout/list1"/>
    <dgm:cxn modelId="{0FB30EC0-B6C3-4733-B3D9-53BE4971BB4F}" type="presOf" srcId="{F85DA982-B173-4BD5-965A-837F7D6E972D}" destId="{CF9FC1AC-FAFA-4747-9FDB-D7B567C3B8AD}" srcOrd="1" destOrd="0" presId="urn:microsoft.com/office/officeart/2005/8/layout/list1"/>
    <dgm:cxn modelId="{2FB25CC5-5ACE-4467-84C7-7802F0DEB791}" srcId="{6D4C0E37-6F52-4E3C-A29B-66D5B482F387}" destId="{F5BBD2DD-0E09-42D1-AD40-19AFAD95BCB7}" srcOrd="4" destOrd="0" parTransId="{8874C881-53D6-4316-AECB-8F259F154573}" sibTransId="{C9D21105-6D4E-4668-BEED-9C66571CC1E9}"/>
    <dgm:cxn modelId="{7222EAC7-0FD3-4BDC-A2D1-BD5239276C4E}" type="presOf" srcId="{F5BBD2DD-0E09-42D1-AD40-19AFAD95BCB7}" destId="{C5A3BA04-C639-4853-99DD-D502B22EF08D}" srcOrd="0" destOrd="0" presId="urn:microsoft.com/office/officeart/2005/8/layout/list1"/>
    <dgm:cxn modelId="{B20BA3EC-EDCB-4CF3-88E8-668D38360198}" type="presOf" srcId="{36189081-D98F-45DB-9539-3BB5BD42B8A5}" destId="{5711E7AB-9B5F-4933-B9EA-39B437DC8069}" srcOrd="0" destOrd="0" presId="urn:microsoft.com/office/officeart/2005/8/layout/list1"/>
    <dgm:cxn modelId="{BBB10FEF-DB45-4F21-BD80-E5A90B5C8D9B}" type="presOf" srcId="{36189081-D98F-45DB-9539-3BB5BD42B8A5}" destId="{7AF83B69-9607-4209-A136-F481B228807E}" srcOrd="1" destOrd="0" presId="urn:microsoft.com/office/officeart/2005/8/layout/list1"/>
    <dgm:cxn modelId="{A99D1AF4-3C2E-4B21-9148-85AC8F247B42}" type="presOf" srcId="{F85DA982-B173-4BD5-965A-837F7D6E972D}" destId="{B3EC625B-1EF7-4CA5-B2F7-E502D4A665A0}" srcOrd="0" destOrd="0" presId="urn:microsoft.com/office/officeart/2005/8/layout/list1"/>
    <dgm:cxn modelId="{C1D9CBF6-3C77-4E72-839C-0D017634A2FA}" type="presOf" srcId="{334418EF-461D-4749-A7D2-2110F90EE473}" destId="{0FDCC30E-8161-4772-8B14-B3CC43816E8B}" srcOrd="0" destOrd="0" presId="urn:microsoft.com/office/officeart/2005/8/layout/list1"/>
    <dgm:cxn modelId="{893477DF-A590-496A-A777-6F48B4FE6F40}" type="presParOf" srcId="{CDEB12A7-7066-4974-9178-7E602D1D7696}" destId="{E884E76A-ECE0-4B85-8DBC-C2B20937ED12}" srcOrd="0" destOrd="0" presId="urn:microsoft.com/office/officeart/2005/8/layout/list1"/>
    <dgm:cxn modelId="{18CD421F-A37D-4B64-9A9C-257726594E61}" type="presParOf" srcId="{E884E76A-ECE0-4B85-8DBC-C2B20937ED12}" destId="{5711E7AB-9B5F-4933-B9EA-39B437DC8069}" srcOrd="0" destOrd="0" presId="urn:microsoft.com/office/officeart/2005/8/layout/list1"/>
    <dgm:cxn modelId="{DF19E69F-3FAF-43F7-BCAE-72E861338585}" type="presParOf" srcId="{E884E76A-ECE0-4B85-8DBC-C2B20937ED12}" destId="{7AF83B69-9607-4209-A136-F481B228807E}" srcOrd="1" destOrd="0" presId="urn:microsoft.com/office/officeart/2005/8/layout/list1"/>
    <dgm:cxn modelId="{83E176E8-6449-4CF2-BB55-0DB123085F02}" type="presParOf" srcId="{CDEB12A7-7066-4974-9178-7E602D1D7696}" destId="{49D0BBB6-AC03-47E4-8965-AB760097D4FC}" srcOrd="1" destOrd="0" presId="urn:microsoft.com/office/officeart/2005/8/layout/list1"/>
    <dgm:cxn modelId="{C13CF9CA-06F5-4B68-A2F9-62B46E5B7853}" type="presParOf" srcId="{CDEB12A7-7066-4974-9178-7E602D1D7696}" destId="{C7649E40-7069-4A45-AC16-459FA63C0039}" srcOrd="2" destOrd="0" presId="urn:microsoft.com/office/officeart/2005/8/layout/list1"/>
    <dgm:cxn modelId="{FABB1E3F-0132-4362-8A3A-39E0BCA382DA}" type="presParOf" srcId="{CDEB12A7-7066-4974-9178-7E602D1D7696}" destId="{12BBA441-5F24-4C62-852B-895AA3FD2F0F}" srcOrd="3" destOrd="0" presId="urn:microsoft.com/office/officeart/2005/8/layout/list1"/>
    <dgm:cxn modelId="{D153BE52-FF11-4AD4-B2BF-5EF0A8C9BD3D}" type="presParOf" srcId="{CDEB12A7-7066-4974-9178-7E602D1D7696}" destId="{14AA72D9-A028-4966-B98E-36F425B71304}" srcOrd="4" destOrd="0" presId="urn:microsoft.com/office/officeart/2005/8/layout/list1"/>
    <dgm:cxn modelId="{D7AFF467-7917-4E1E-9B1F-3569F9680F32}" type="presParOf" srcId="{14AA72D9-A028-4966-B98E-36F425B71304}" destId="{0FDCC30E-8161-4772-8B14-B3CC43816E8B}" srcOrd="0" destOrd="0" presId="urn:microsoft.com/office/officeart/2005/8/layout/list1"/>
    <dgm:cxn modelId="{3C983BD2-A7F8-4F14-B7BE-D4CD3B1EB159}" type="presParOf" srcId="{14AA72D9-A028-4966-B98E-36F425B71304}" destId="{C424B9D1-653A-487A-B5C4-B25492C86914}" srcOrd="1" destOrd="0" presId="urn:microsoft.com/office/officeart/2005/8/layout/list1"/>
    <dgm:cxn modelId="{73A00C74-EB8E-4EC8-80CF-35F9E401AE49}" type="presParOf" srcId="{CDEB12A7-7066-4974-9178-7E602D1D7696}" destId="{BFCF6DCB-C3E3-453C-BB76-5B45BA2CD3C5}" srcOrd="5" destOrd="0" presId="urn:microsoft.com/office/officeart/2005/8/layout/list1"/>
    <dgm:cxn modelId="{CE72890B-7B8F-4358-B40A-2E2BEBE514BE}" type="presParOf" srcId="{CDEB12A7-7066-4974-9178-7E602D1D7696}" destId="{AA0DC26C-60BF-4309-8919-2692DF60C9A2}" srcOrd="6" destOrd="0" presId="urn:microsoft.com/office/officeart/2005/8/layout/list1"/>
    <dgm:cxn modelId="{63AED245-AD82-4EBB-9BE4-A79A6540959F}" type="presParOf" srcId="{CDEB12A7-7066-4974-9178-7E602D1D7696}" destId="{379B2DDE-22CF-48C4-8CD7-5121BB1E0C14}" srcOrd="7" destOrd="0" presId="urn:microsoft.com/office/officeart/2005/8/layout/list1"/>
    <dgm:cxn modelId="{0C22DBEC-EA09-44C7-A5A3-5BC169165002}" type="presParOf" srcId="{CDEB12A7-7066-4974-9178-7E602D1D7696}" destId="{42435F8C-138F-422D-8F28-6BC00854E9CA}" srcOrd="8" destOrd="0" presId="urn:microsoft.com/office/officeart/2005/8/layout/list1"/>
    <dgm:cxn modelId="{2642DD9A-346A-4113-8BA5-9FB38E7E04F7}" type="presParOf" srcId="{42435F8C-138F-422D-8F28-6BC00854E9CA}" destId="{B3EC625B-1EF7-4CA5-B2F7-E502D4A665A0}" srcOrd="0" destOrd="0" presId="urn:microsoft.com/office/officeart/2005/8/layout/list1"/>
    <dgm:cxn modelId="{D2DF4AA8-03BF-4556-AC80-507F55CC3371}" type="presParOf" srcId="{42435F8C-138F-422D-8F28-6BC00854E9CA}" destId="{CF9FC1AC-FAFA-4747-9FDB-D7B567C3B8AD}" srcOrd="1" destOrd="0" presId="urn:microsoft.com/office/officeart/2005/8/layout/list1"/>
    <dgm:cxn modelId="{054BF848-A566-443E-872C-16F56CCA9B7B}" type="presParOf" srcId="{CDEB12A7-7066-4974-9178-7E602D1D7696}" destId="{7A439DD0-FA20-4EB7-9F9F-E5E470BCFB85}" srcOrd="9" destOrd="0" presId="urn:microsoft.com/office/officeart/2005/8/layout/list1"/>
    <dgm:cxn modelId="{28E9D114-6058-4F7E-B6D8-719EA49B147C}" type="presParOf" srcId="{CDEB12A7-7066-4974-9178-7E602D1D7696}" destId="{CB6FFD50-A5BE-4E44-B3D0-5032243B943D}" srcOrd="10" destOrd="0" presId="urn:microsoft.com/office/officeart/2005/8/layout/list1"/>
    <dgm:cxn modelId="{87872F5B-2255-4666-AC86-3240A16355A9}" type="presParOf" srcId="{CDEB12A7-7066-4974-9178-7E602D1D7696}" destId="{CAA6B500-EE57-4ECF-836D-D1A118E20CF6}" srcOrd="11" destOrd="0" presId="urn:microsoft.com/office/officeart/2005/8/layout/list1"/>
    <dgm:cxn modelId="{8E6F8230-A928-41DF-8D6C-19BD791D519D}" type="presParOf" srcId="{CDEB12A7-7066-4974-9178-7E602D1D7696}" destId="{8DEF1183-F8AC-43D4-9865-4341CB3400A0}" srcOrd="12" destOrd="0" presId="urn:microsoft.com/office/officeart/2005/8/layout/list1"/>
    <dgm:cxn modelId="{115548C3-D9FF-4462-A504-43392CD4D5A5}" type="presParOf" srcId="{8DEF1183-F8AC-43D4-9865-4341CB3400A0}" destId="{91B0533E-AE53-4E52-92D9-636E4AD076DE}" srcOrd="0" destOrd="0" presId="urn:microsoft.com/office/officeart/2005/8/layout/list1"/>
    <dgm:cxn modelId="{10495260-FC61-4C8E-BC39-6383D90BD76B}" type="presParOf" srcId="{8DEF1183-F8AC-43D4-9865-4341CB3400A0}" destId="{F95C8A24-53D0-465C-A96B-5631C2CD336D}" srcOrd="1" destOrd="0" presId="urn:microsoft.com/office/officeart/2005/8/layout/list1"/>
    <dgm:cxn modelId="{31BE7725-D83A-459F-BA5D-6A83D76E2B1A}" type="presParOf" srcId="{CDEB12A7-7066-4974-9178-7E602D1D7696}" destId="{798C111B-2745-45F3-A57E-79FEC16AFC0E}" srcOrd="13" destOrd="0" presId="urn:microsoft.com/office/officeart/2005/8/layout/list1"/>
    <dgm:cxn modelId="{4E980BDE-8D6C-4CC6-B3D8-FE7F27A2EE11}" type="presParOf" srcId="{CDEB12A7-7066-4974-9178-7E602D1D7696}" destId="{64752AA5-8BDC-4B22-A86C-3AC588E44DE3}" srcOrd="14" destOrd="0" presId="urn:microsoft.com/office/officeart/2005/8/layout/list1"/>
    <dgm:cxn modelId="{FAEAA79F-BD8C-4065-A9E5-B01CC5A39D34}" type="presParOf" srcId="{CDEB12A7-7066-4974-9178-7E602D1D7696}" destId="{8CE6A8F3-A846-4953-BA2C-3A122777376A}" srcOrd="15" destOrd="0" presId="urn:microsoft.com/office/officeart/2005/8/layout/list1"/>
    <dgm:cxn modelId="{128E510C-B49B-4178-AC18-4E4041779C71}" type="presParOf" srcId="{CDEB12A7-7066-4974-9178-7E602D1D7696}" destId="{657D03B1-24E1-42F5-9433-8AE3F5335DB8}" srcOrd="16" destOrd="0" presId="urn:microsoft.com/office/officeart/2005/8/layout/list1"/>
    <dgm:cxn modelId="{984FF081-0773-42A9-8AF3-6F2901A3768F}" type="presParOf" srcId="{657D03B1-24E1-42F5-9433-8AE3F5335DB8}" destId="{C5A3BA04-C639-4853-99DD-D502B22EF08D}" srcOrd="0" destOrd="0" presId="urn:microsoft.com/office/officeart/2005/8/layout/list1"/>
    <dgm:cxn modelId="{DE8ACAA9-DE34-4373-B547-718E9B15EF6F}" type="presParOf" srcId="{657D03B1-24E1-42F5-9433-8AE3F5335DB8}" destId="{5171EA97-60F6-4D85-BAB4-89D300B54BFE}" srcOrd="1" destOrd="0" presId="urn:microsoft.com/office/officeart/2005/8/layout/list1"/>
    <dgm:cxn modelId="{C719EEA7-3111-4843-9DAC-2C26846E9CA6}" type="presParOf" srcId="{CDEB12A7-7066-4974-9178-7E602D1D7696}" destId="{BFA18351-7E5F-49BE-94F1-B42F98E083A5}" srcOrd="17" destOrd="0" presId="urn:microsoft.com/office/officeart/2005/8/layout/list1"/>
    <dgm:cxn modelId="{8F3E78DD-059D-42BF-BB91-BD818DFCD6DB}" type="presParOf" srcId="{CDEB12A7-7066-4974-9178-7E602D1D7696}" destId="{218C1886-1B26-4B97-B077-43B2746B38A5}" srcOrd="18" destOrd="0" presId="urn:microsoft.com/office/officeart/2005/8/layout/list1"/>
    <dgm:cxn modelId="{2E08B4E4-A602-40C8-95D6-CFF271F08658}" type="presParOf" srcId="{CDEB12A7-7066-4974-9178-7E602D1D7696}" destId="{0B02D3ED-4554-41E3-B8AE-179C48652CE5}" srcOrd="19" destOrd="0" presId="urn:microsoft.com/office/officeart/2005/8/layout/list1"/>
    <dgm:cxn modelId="{4C8A3201-38B9-4CE7-90F0-A7CB7B835499}" type="presParOf" srcId="{CDEB12A7-7066-4974-9178-7E602D1D7696}" destId="{B13BD487-8EF2-4687-831D-A3024FFA7E6C}" srcOrd="20" destOrd="0" presId="urn:microsoft.com/office/officeart/2005/8/layout/list1"/>
    <dgm:cxn modelId="{5770ED35-0A41-49E2-9521-EE39AD8F9C9A}" type="presParOf" srcId="{B13BD487-8EF2-4687-831D-A3024FFA7E6C}" destId="{DAF61CCB-2B80-4253-BA63-48891F3F3EFA}" srcOrd="0" destOrd="0" presId="urn:microsoft.com/office/officeart/2005/8/layout/list1"/>
    <dgm:cxn modelId="{DD006007-2A7E-4ABD-9931-C4AC38F00CF5}" type="presParOf" srcId="{B13BD487-8EF2-4687-831D-A3024FFA7E6C}" destId="{F720060C-05B2-41AB-8EEF-859895716E3A}" srcOrd="1" destOrd="0" presId="urn:microsoft.com/office/officeart/2005/8/layout/list1"/>
    <dgm:cxn modelId="{BA529D15-4D16-4C64-8255-2B0F45433E20}" type="presParOf" srcId="{CDEB12A7-7066-4974-9178-7E602D1D7696}" destId="{B6FD5E59-759F-4B5E-BA03-EDD83344EA61}" srcOrd="21" destOrd="0" presId="urn:microsoft.com/office/officeart/2005/8/layout/list1"/>
    <dgm:cxn modelId="{ADED5CD8-D8CF-4EBB-847A-15DAF9698DA0}" type="presParOf" srcId="{CDEB12A7-7066-4974-9178-7E602D1D7696}" destId="{CE6BE6AF-3E46-49DB-A10B-77905ECF33BD}" srcOrd="22" destOrd="0" presId="urn:microsoft.com/office/officeart/2005/8/layout/list1"/>
    <dgm:cxn modelId="{E7D1C61B-D3CC-4CF3-948D-928AC20BE081}" type="presParOf" srcId="{CDEB12A7-7066-4974-9178-7E602D1D7696}" destId="{ED86CED4-EC6C-49C7-8826-07AC1FEEEEB7}" srcOrd="23" destOrd="0" presId="urn:microsoft.com/office/officeart/2005/8/layout/list1"/>
    <dgm:cxn modelId="{F4C69598-23F7-4373-95A8-EA45CB3E0562}" type="presParOf" srcId="{CDEB12A7-7066-4974-9178-7E602D1D7696}" destId="{F8AF5CCB-5337-4EF6-80D6-390279C8101A}" srcOrd="24" destOrd="0" presId="urn:microsoft.com/office/officeart/2005/8/layout/list1"/>
    <dgm:cxn modelId="{9059F6C4-D1B8-414C-9BC4-CD83D4835F87}" type="presParOf" srcId="{F8AF5CCB-5337-4EF6-80D6-390279C8101A}" destId="{7BAD2A5A-B731-4F0F-8CC7-A2D3D087253B}" srcOrd="0" destOrd="0" presId="urn:microsoft.com/office/officeart/2005/8/layout/list1"/>
    <dgm:cxn modelId="{915C194E-9FA9-404C-BE4F-18116F4CFB8B}" type="presParOf" srcId="{F8AF5CCB-5337-4EF6-80D6-390279C8101A}" destId="{E3C42D5E-AD1B-4A28-9B8B-1B10FA7A0701}" srcOrd="1" destOrd="0" presId="urn:microsoft.com/office/officeart/2005/8/layout/list1"/>
    <dgm:cxn modelId="{84BD7EBA-6C7C-4506-8580-EC08440300A6}" type="presParOf" srcId="{CDEB12A7-7066-4974-9178-7E602D1D7696}" destId="{4C4CE7AD-085C-454B-A19C-BDB2C1E36A43}" srcOrd="25" destOrd="0" presId="urn:microsoft.com/office/officeart/2005/8/layout/list1"/>
    <dgm:cxn modelId="{24C0E4F2-3206-4EEE-800A-9278F849BEC4}" type="presParOf" srcId="{CDEB12A7-7066-4974-9178-7E602D1D7696}" destId="{64F97E4D-8D88-42F2-91B6-732ED3E155A6}"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AE35318-C437-42EF-98B9-C7995E374C4F}"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B8BF6D8-96FB-454C-9E05-6E61782E419A}">
      <dgm:prSet phldrT="[Text]" custT="1"/>
      <dgm:spPr/>
      <dgm:t>
        <a:bodyPr/>
        <a:lstStyle/>
        <a:p>
          <a:r>
            <a:rPr lang="en-US" sz="2400" dirty="0"/>
            <a:t>Provisional</a:t>
          </a:r>
        </a:p>
      </dgm:t>
    </dgm:pt>
    <dgm:pt modelId="{0CDAC8FC-4C67-4D5A-BC79-0206E9BEC648}" type="parTrans" cxnId="{D1C83001-4EB4-4049-ADDE-53CB4FDC6425}">
      <dgm:prSet/>
      <dgm:spPr/>
      <dgm:t>
        <a:bodyPr/>
        <a:lstStyle/>
        <a:p>
          <a:endParaRPr lang="en-US"/>
        </a:p>
      </dgm:t>
    </dgm:pt>
    <dgm:pt modelId="{06CA566C-BDED-46EB-B416-F194059D5945}" type="sibTrans" cxnId="{D1C83001-4EB4-4049-ADDE-53CB4FDC6425}">
      <dgm:prSet/>
      <dgm:spPr/>
      <dgm:t>
        <a:bodyPr/>
        <a:lstStyle/>
        <a:p>
          <a:endParaRPr lang="en-US"/>
        </a:p>
      </dgm:t>
    </dgm:pt>
    <dgm:pt modelId="{11D690DE-2B2E-4AEA-9F5C-2183C5E30815}">
      <dgm:prSet phldrT="[Text]" custT="1"/>
      <dgm:spPr/>
      <dgm:t>
        <a:bodyPr/>
        <a:lstStyle/>
        <a:p>
          <a:r>
            <a:rPr lang="en-US" sz="2400" dirty="0"/>
            <a:t>Final</a:t>
          </a:r>
        </a:p>
      </dgm:t>
    </dgm:pt>
    <dgm:pt modelId="{509332E6-A09E-47C3-ACEF-816C0C28AB52}" type="parTrans" cxnId="{950D9B32-294F-487C-8E13-13912135A59D}">
      <dgm:prSet/>
      <dgm:spPr/>
      <dgm:t>
        <a:bodyPr/>
        <a:lstStyle/>
        <a:p>
          <a:endParaRPr lang="en-US"/>
        </a:p>
      </dgm:t>
    </dgm:pt>
    <dgm:pt modelId="{AFC8D8FD-5034-4C31-BE42-962487E6EB73}" type="sibTrans" cxnId="{950D9B32-294F-487C-8E13-13912135A59D}">
      <dgm:prSet/>
      <dgm:spPr/>
      <dgm:t>
        <a:bodyPr/>
        <a:lstStyle/>
        <a:p>
          <a:endParaRPr lang="en-US"/>
        </a:p>
      </dgm:t>
    </dgm:pt>
    <dgm:pt modelId="{91C0C547-0F5E-4896-BD70-36E610E7E905}">
      <dgm:prSet custT="1"/>
      <dgm:spPr/>
      <dgm:t>
        <a:bodyPr/>
        <a:lstStyle/>
        <a:p>
          <a:r>
            <a:rPr lang="en-US" sz="2400" dirty="0"/>
            <a:t>Fixed (with carry forward)</a:t>
          </a:r>
        </a:p>
      </dgm:t>
    </dgm:pt>
    <dgm:pt modelId="{E87CB89A-62EB-4AB2-BF50-D0C56BC45487}" type="parTrans" cxnId="{D0EDF198-D704-44A7-9E13-A4CD96732E09}">
      <dgm:prSet/>
      <dgm:spPr/>
      <dgm:t>
        <a:bodyPr/>
        <a:lstStyle/>
        <a:p>
          <a:endParaRPr lang="en-US"/>
        </a:p>
      </dgm:t>
    </dgm:pt>
    <dgm:pt modelId="{3830E5E0-9670-48FE-9005-F9B83DE022EB}" type="sibTrans" cxnId="{D0EDF198-D704-44A7-9E13-A4CD96732E09}">
      <dgm:prSet/>
      <dgm:spPr/>
      <dgm:t>
        <a:bodyPr/>
        <a:lstStyle/>
        <a:p>
          <a:endParaRPr lang="en-US"/>
        </a:p>
      </dgm:t>
    </dgm:pt>
    <dgm:pt modelId="{8C08B543-D225-4A6F-A4D8-E9789381231B}">
      <dgm:prSet phldrT="[Text]" custT="1"/>
      <dgm:spPr/>
      <dgm:t>
        <a:bodyPr/>
        <a:lstStyle/>
        <a:p>
          <a:r>
            <a:rPr lang="en-US" sz="2400" dirty="0"/>
            <a:t>Predetermined</a:t>
          </a:r>
        </a:p>
      </dgm:t>
    </dgm:pt>
    <dgm:pt modelId="{776C6764-779C-4935-92CB-006C969021DA}" type="parTrans" cxnId="{E40BB018-2002-47E6-8A98-D35CF68BF9B7}">
      <dgm:prSet/>
      <dgm:spPr/>
      <dgm:t>
        <a:bodyPr/>
        <a:lstStyle/>
        <a:p>
          <a:endParaRPr lang="en-US"/>
        </a:p>
      </dgm:t>
    </dgm:pt>
    <dgm:pt modelId="{C153431D-A302-40A3-A447-FB4B0F5D4D6D}" type="sibTrans" cxnId="{E40BB018-2002-47E6-8A98-D35CF68BF9B7}">
      <dgm:prSet/>
      <dgm:spPr/>
      <dgm:t>
        <a:bodyPr/>
        <a:lstStyle/>
        <a:p>
          <a:endParaRPr lang="en-US"/>
        </a:p>
      </dgm:t>
    </dgm:pt>
    <dgm:pt modelId="{D8E21672-C6E1-4312-833A-197E13B9D07D}">
      <dgm:prSet phldrT="[Text]" custT="1"/>
      <dgm:spPr/>
      <dgm:t>
        <a:bodyPr/>
        <a:lstStyle/>
        <a:p>
          <a:r>
            <a:rPr lang="en-US" sz="1600" b="0" i="0" dirty="0"/>
            <a:t>a temporary indirect cost rate applicable to a specified period which is used for      funding, interim reimbursement, and reporting indirect costs on Federal awards pending  the establishment of a "final" rate for that period. </a:t>
          </a:r>
          <a:endParaRPr lang="en-US" sz="1600" dirty="0"/>
        </a:p>
      </dgm:t>
    </dgm:pt>
    <dgm:pt modelId="{069E4DA2-FB3E-4B56-8B81-56E464E20FA6}" type="parTrans" cxnId="{3FBCEB60-13D6-4255-BDF7-10E306D7350E}">
      <dgm:prSet/>
      <dgm:spPr/>
      <dgm:t>
        <a:bodyPr/>
        <a:lstStyle/>
        <a:p>
          <a:endParaRPr lang="en-US"/>
        </a:p>
      </dgm:t>
    </dgm:pt>
    <dgm:pt modelId="{7D26C834-1C98-451B-A687-496EB954169B}" type="sibTrans" cxnId="{3FBCEB60-13D6-4255-BDF7-10E306D7350E}">
      <dgm:prSet/>
      <dgm:spPr/>
      <dgm:t>
        <a:bodyPr/>
        <a:lstStyle/>
        <a:p>
          <a:endParaRPr lang="en-US"/>
        </a:p>
      </dgm:t>
    </dgm:pt>
    <dgm:pt modelId="{C285DD8F-0CD4-4438-840D-EC3FE2EE4576}">
      <dgm:prSet phldrT="[Text]" custT="1"/>
      <dgm:spPr/>
      <dgm:t>
        <a:bodyPr/>
        <a:lstStyle/>
        <a:p>
          <a:pPr algn="l"/>
          <a:endParaRPr lang="en-US" sz="1400" dirty="0">
            <a:latin typeface="+mn-lt"/>
          </a:endParaRPr>
        </a:p>
      </dgm:t>
    </dgm:pt>
    <dgm:pt modelId="{64574FF4-B48C-4D94-9FDB-FA80B928CF30}" type="parTrans" cxnId="{825E3B7E-6A29-4CE6-ACB4-35DA82AA702E}">
      <dgm:prSet/>
      <dgm:spPr/>
      <dgm:t>
        <a:bodyPr/>
        <a:lstStyle/>
        <a:p>
          <a:endParaRPr lang="en-US"/>
        </a:p>
      </dgm:t>
    </dgm:pt>
    <dgm:pt modelId="{B20DA94D-02B1-4230-A862-AEA804C472B8}" type="sibTrans" cxnId="{825E3B7E-6A29-4CE6-ACB4-35DA82AA702E}">
      <dgm:prSet/>
      <dgm:spPr/>
      <dgm:t>
        <a:bodyPr/>
        <a:lstStyle/>
        <a:p>
          <a:endParaRPr lang="en-US"/>
        </a:p>
      </dgm:t>
    </dgm:pt>
    <dgm:pt modelId="{1AAEC91F-5CF6-4683-973D-B0E75964758C}">
      <dgm:prSet phldrT="[Text]" custT="1"/>
      <dgm:spPr/>
      <dgm:t>
        <a:bodyPr/>
        <a:lstStyle/>
        <a:p>
          <a:endParaRPr lang="en-US" sz="2400" dirty="0"/>
        </a:p>
      </dgm:t>
    </dgm:pt>
    <dgm:pt modelId="{36BB8DF7-A37A-4E1C-B008-CF584B5E7010}" type="parTrans" cxnId="{E3DE1F6C-0FDE-46B9-B6B1-52559F90CB13}">
      <dgm:prSet/>
      <dgm:spPr/>
      <dgm:t>
        <a:bodyPr/>
        <a:lstStyle/>
        <a:p>
          <a:endParaRPr lang="en-US"/>
        </a:p>
      </dgm:t>
    </dgm:pt>
    <dgm:pt modelId="{DDE10E04-3B55-47D2-9936-7AA84DE43E04}" type="sibTrans" cxnId="{E3DE1F6C-0FDE-46B9-B6B1-52559F90CB13}">
      <dgm:prSet/>
      <dgm:spPr/>
      <dgm:t>
        <a:bodyPr/>
        <a:lstStyle/>
        <a:p>
          <a:endParaRPr lang="en-US"/>
        </a:p>
      </dgm:t>
    </dgm:pt>
    <dgm:pt modelId="{39C4B168-9BE1-48D7-A41C-6BFA8E966FC7}">
      <dgm:prSet custT="1"/>
      <dgm:spPr/>
      <dgm:t>
        <a:bodyPr/>
        <a:lstStyle/>
        <a:p>
          <a:endParaRPr lang="en-US" sz="2400" dirty="0"/>
        </a:p>
      </dgm:t>
    </dgm:pt>
    <dgm:pt modelId="{76ECD254-5C67-4D13-9EC7-FD20122AE426}" type="parTrans" cxnId="{52278208-4D1C-4B38-B5FE-15133A51CC55}">
      <dgm:prSet/>
      <dgm:spPr/>
      <dgm:t>
        <a:bodyPr/>
        <a:lstStyle/>
        <a:p>
          <a:endParaRPr lang="en-US"/>
        </a:p>
      </dgm:t>
    </dgm:pt>
    <dgm:pt modelId="{723FEB39-5230-4BB1-B3C9-19A48191D175}" type="sibTrans" cxnId="{52278208-4D1C-4B38-B5FE-15133A51CC55}">
      <dgm:prSet/>
      <dgm:spPr/>
      <dgm:t>
        <a:bodyPr/>
        <a:lstStyle/>
        <a:p>
          <a:endParaRPr lang="en-US"/>
        </a:p>
      </dgm:t>
    </dgm:pt>
    <dgm:pt modelId="{FF7F0985-B9FE-4518-8CB2-A10BFF90107A}" type="pres">
      <dgm:prSet presAssocID="{EAE35318-C437-42EF-98B9-C7995E374C4F}" presName="Name0" presStyleCnt="0">
        <dgm:presLayoutVars>
          <dgm:chMax/>
          <dgm:chPref val="3"/>
          <dgm:dir/>
          <dgm:animOne val="branch"/>
          <dgm:animLvl val="lvl"/>
        </dgm:presLayoutVars>
      </dgm:prSet>
      <dgm:spPr/>
    </dgm:pt>
    <dgm:pt modelId="{4ACC929D-28FB-4A9C-9A4E-017EC301CAD8}" type="pres">
      <dgm:prSet presAssocID="{AB8BF6D8-96FB-454C-9E05-6E61782E419A}" presName="composite" presStyleCnt="0"/>
      <dgm:spPr/>
    </dgm:pt>
    <dgm:pt modelId="{4316ACA5-4D69-4ED6-ACAF-F49F85C10101}" type="pres">
      <dgm:prSet presAssocID="{AB8BF6D8-96FB-454C-9E05-6E61782E419A}" presName="FirstChild" presStyleLbl="revTx" presStyleIdx="0" presStyleCnt="4" custScaleX="99400">
        <dgm:presLayoutVars>
          <dgm:chMax val="0"/>
          <dgm:chPref val="0"/>
          <dgm:bulletEnabled val="1"/>
        </dgm:presLayoutVars>
      </dgm:prSet>
      <dgm:spPr/>
    </dgm:pt>
    <dgm:pt modelId="{18298D2C-14B0-4EE2-BAB3-C3B7B10C95E9}" type="pres">
      <dgm:prSet presAssocID="{AB8BF6D8-96FB-454C-9E05-6E61782E419A}" presName="Parent" presStyleLbl="alignNode1" presStyleIdx="0" presStyleCnt="4">
        <dgm:presLayoutVars>
          <dgm:chMax val="3"/>
          <dgm:chPref val="3"/>
          <dgm:bulletEnabled val="1"/>
        </dgm:presLayoutVars>
      </dgm:prSet>
      <dgm:spPr/>
    </dgm:pt>
    <dgm:pt modelId="{09784DBD-7218-4624-87DF-D5CD727FAE0C}" type="pres">
      <dgm:prSet presAssocID="{AB8BF6D8-96FB-454C-9E05-6E61782E419A}" presName="Accent" presStyleLbl="parChTrans1D1" presStyleIdx="0" presStyleCnt="4"/>
      <dgm:spPr/>
    </dgm:pt>
    <dgm:pt modelId="{FE142F1C-7CDC-4B36-BF1A-1DEEC178DD20}" type="pres">
      <dgm:prSet presAssocID="{06CA566C-BDED-46EB-B416-F194059D5945}" presName="sibTrans" presStyleCnt="0"/>
      <dgm:spPr/>
    </dgm:pt>
    <dgm:pt modelId="{ADF93F5A-2819-44C2-A069-823B5990F6CC}" type="pres">
      <dgm:prSet presAssocID="{11D690DE-2B2E-4AEA-9F5C-2183C5E30815}" presName="composite" presStyleCnt="0"/>
      <dgm:spPr/>
    </dgm:pt>
    <dgm:pt modelId="{810AFC1D-B475-4DB4-B56C-882E1FCDAAC8}" type="pres">
      <dgm:prSet presAssocID="{11D690DE-2B2E-4AEA-9F5C-2183C5E30815}" presName="FirstChild" presStyleLbl="revTx" presStyleIdx="1" presStyleCnt="4">
        <dgm:presLayoutVars>
          <dgm:chMax val="0"/>
          <dgm:chPref val="0"/>
          <dgm:bulletEnabled val="1"/>
        </dgm:presLayoutVars>
      </dgm:prSet>
      <dgm:spPr/>
    </dgm:pt>
    <dgm:pt modelId="{77B65832-A5B2-4655-87B0-E0C3AED06572}" type="pres">
      <dgm:prSet presAssocID="{11D690DE-2B2E-4AEA-9F5C-2183C5E30815}" presName="Parent" presStyleLbl="alignNode1" presStyleIdx="1" presStyleCnt="4">
        <dgm:presLayoutVars>
          <dgm:chMax val="3"/>
          <dgm:chPref val="3"/>
          <dgm:bulletEnabled val="1"/>
        </dgm:presLayoutVars>
      </dgm:prSet>
      <dgm:spPr/>
    </dgm:pt>
    <dgm:pt modelId="{9E549EDA-57FB-4771-A8BF-2E8826012D40}" type="pres">
      <dgm:prSet presAssocID="{11D690DE-2B2E-4AEA-9F5C-2183C5E30815}" presName="Accent" presStyleLbl="parChTrans1D1" presStyleIdx="1" presStyleCnt="4"/>
      <dgm:spPr/>
    </dgm:pt>
    <dgm:pt modelId="{A7DD4797-359E-4C86-B614-A6D6F61837C3}" type="pres">
      <dgm:prSet presAssocID="{AFC8D8FD-5034-4C31-BE42-962487E6EB73}" presName="sibTrans" presStyleCnt="0"/>
      <dgm:spPr/>
    </dgm:pt>
    <dgm:pt modelId="{D4F32E4A-D8DC-46E3-B850-764F69E07DAE}" type="pres">
      <dgm:prSet presAssocID="{8C08B543-D225-4A6F-A4D8-E9789381231B}" presName="composite" presStyleCnt="0"/>
      <dgm:spPr/>
    </dgm:pt>
    <dgm:pt modelId="{4C694A5E-B5A6-43C6-B9DB-FD5474CEF774}" type="pres">
      <dgm:prSet presAssocID="{8C08B543-D225-4A6F-A4D8-E9789381231B}" presName="FirstChild" presStyleLbl="revTx" presStyleIdx="2" presStyleCnt="4">
        <dgm:presLayoutVars>
          <dgm:chMax val="0"/>
          <dgm:chPref val="0"/>
          <dgm:bulletEnabled val="1"/>
        </dgm:presLayoutVars>
      </dgm:prSet>
      <dgm:spPr/>
    </dgm:pt>
    <dgm:pt modelId="{12A5C513-DDDB-4D53-9A05-70A3A4F21D26}" type="pres">
      <dgm:prSet presAssocID="{8C08B543-D225-4A6F-A4D8-E9789381231B}" presName="Parent" presStyleLbl="alignNode1" presStyleIdx="2" presStyleCnt="4" custScaleY="142262">
        <dgm:presLayoutVars>
          <dgm:chMax val="3"/>
          <dgm:chPref val="3"/>
          <dgm:bulletEnabled val="1"/>
        </dgm:presLayoutVars>
      </dgm:prSet>
      <dgm:spPr/>
    </dgm:pt>
    <dgm:pt modelId="{22B5145F-59D2-4FAA-8883-B55860773ADB}" type="pres">
      <dgm:prSet presAssocID="{8C08B543-D225-4A6F-A4D8-E9789381231B}" presName="Accent" presStyleLbl="parChTrans1D1" presStyleIdx="2" presStyleCnt="4"/>
      <dgm:spPr/>
    </dgm:pt>
    <dgm:pt modelId="{9B7BA204-9391-413E-8971-3D1B575106C6}" type="pres">
      <dgm:prSet presAssocID="{C153431D-A302-40A3-A447-FB4B0F5D4D6D}" presName="sibTrans" presStyleCnt="0"/>
      <dgm:spPr/>
    </dgm:pt>
    <dgm:pt modelId="{D00DF86A-64B7-4F90-B381-C19897530BAF}" type="pres">
      <dgm:prSet presAssocID="{91C0C547-0F5E-4896-BD70-36E610E7E905}" presName="composite" presStyleCnt="0"/>
      <dgm:spPr/>
    </dgm:pt>
    <dgm:pt modelId="{3C7F520A-4666-4562-826D-2BBAC3F7028C}" type="pres">
      <dgm:prSet presAssocID="{91C0C547-0F5E-4896-BD70-36E610E7E905}" presName="FirstChild" presStyleLbl="revTx" presStyleIdx="3" presStyleCnt="4">
        <dgm:presLayoutVars>
          <dgm:chMax val="0"/>
          <dgm:chPref val="0"/>
          <dgm:bulletEnabled val="1"/>
        </dgm:presLayoutVars>
      </dgm:prSet>
      <dgm:spPr/>
    </dgm:pt>
    <dgm:pt modelId="{20A71F78-C006-462E-8F03-7FD37E7C3C8B}" type="pres">
      <dgm:prSet presAssocID="{91C0C547-0F5E-4896-BD70-36E610E7E905}" presName="Parent" presStyleLbl="alignNode1" presStyleIdx="3" presStyleCnt="4">
        <dgm:presLayoutVars>
          <dgm:chMax val="3"/>
          <dgm:chPref val="3"/>
          <dgm:bulletEnabled val="1"/>
        </dgm:presLayoutVars>
      </dgm:prSet>
      <dgm:spPr/>
    </dgm:pt>
    <dgm:pt modelId="{075EF505-8B8A-44B7-B1F7-7D26927EF088}" type="pres">
      <dgm:prSet presAssocID="{91C0C547-0F5E-4896-BD70-36E610E7E905}" presName="Accent" presStyleLbl="parChTrans1D1" presStyleIdx="3" presStyleCnt="4"/>
      <dgm:spPr/>
    </dgm:pt>
  </dgm:ptLst>
  <dgm:cxnLst>
    <dgm:cxn modelId="{D1C83001-4EB4-4049-ADDE-53CB4FDC6425}" srcId="{EAE35318-C437-42EF-98B9-C7995E374C4F}" destId="{AB8BF6D8-96FB-454C-9E05-6E61782E419A}" srcOrd="0" destOrd="0" parTransId="{0CDAC8FC-4C67-4D5A-BC79-0206E9BEC648}" sibTransId="{06CA566C-BDED-46EB-B416-F194059D5945}"/>
    <dgm:cxn modelId="{52278208-4D1C-4B38-B5FE-15133A51CC55}" srcId="{91C0C547-0F5E-4896-BD70-36E610E7E905}" destId="{39C4B168-9BE1-48D7-A41C-6BFA8E966FC7}" srcOrd="0" destOrd="0" parTransId="{76ECD254-5C67-4D13-9EC7-FD20122AE426}" sibTransId="{723FEB39-5230-4BB1-B3C9-19A48191D175}"/>
    <dgm:cxn modelId="{E40BB018-2002-47E6-8A98-D35CF68BF9B7}" srcId="{EAE35318-C437-42EF-98B9-C7995E374C4F}" destId="{8C08B543-D225-4A6F-A4D8-E9789381231B}" srcOrd="2" destOrd="0" parTransId="{776C6764-779C-4935-92CB-006C969021DA}" sibTransId="{C153431D-A302-40A3-A447-FB4B0F5D4D6D}"/>
    <dgm:cxn modelId="{950D9B32-294F-487C-8E13-13912135A59D}" srcId="{EAE35318-C437-42EF-98B9-C7995E374C4F}" destId="{11D690DE-2B2E-4AEA-9F5C-2183C5E30815}" srcOrd="1" destOrd="0" parTransId="{509332E6-A09E-47C3-ACEF-816C0C28AB52}" sibTransId="{AFC8D8FD-5034-4C31-BE42-962487E6EB73}"/>
    <dgm:cxn modelId="{D6D47539-990E-4622-BE04-B760309E172F}" type="presOf" srcId="{AB8BF6D8-96FB-454C-9E05-6E61782E419A}" destId="{18298D2C-14B0-4EE2-BAB3-C3B7B10C95E9}" srcOrd="0" destOrd="0" presId="urn:microsoft.com/office/officeart/2011/layout/TabList"/>
    <dgm:cxn modelId="{3FBCEB60-13D6-4255-BDF7-10E306D7350E}" srcId="{AB8BF6D8-96FB-454C-9E05-6E61782E419A}" destId="{D8E21672-C6E1-4312-833A-197E13B9D07D}" srcOrd="0" destOrd="0" parTransId="{069E4DA2-FB3E-4B56-8B81-56E464E20FA6}" sibTransId="{7D26C834-1C98-451B-A687-496EB954169B}"/>
    <dgm:cxn modelId="{E77CA265-E5A7-4680-8AE7-B95BE0AA538C}" type="presOf" srcId="{91C0C547-0F5E-4896-BD70-36E610E7E905}" destId="{20A71F78-C006-462E-8F03-7FD37E7C3C8B}" srcOrd="0" destOrd="0" presId="urn:microsoft.com/office/officeart/2011/layout/TabList"/>
    <dgm:cxn modelId="{E3DE1F6C-0FDE-46B9-B6B1-52559F90CB13}" srcId="{8C08B543-D225-4A6F-A4D8-E9789381231B}" destId="{1AAEC91F-5CF6-4683-973D-B0E75964758C}" srcOrd="0" destOrd="0" parTransId="{36BB8DF7-A37A-4E1C-B008-CF584B5E7010}" sibTransId="{DDE10E04-3B55-47D2-9936-7AA84DE43E04}"/>
    <dgm:cxn modelId="{7B686279-2FBD-4558-95DB-F71DF77B981E}" type="presOf" srcId="{D8E21672-C6E1-4312-833A-197E13B9D07D}" destId="{4316ACA5-4D69-4ED6-ACAF-F49F85C10101}" srcOrd="0" destOrd="0" presId="urn:microsoft.com/office/officeart/2011/layout/TabList"/>
    <dgm:cxn modelId="{825E3B7E-6A29-4CE6-ACB4-35DA82AA702E}" srcId="{11D690DE-2B2E-4AEA-9F5C-2183C5E30815}" destId="{C285DD8F-0CD4-4438-840D-EC3FE2EE4576}" srcOrd="0" destOrd="0" parTransId="{64574FF4-B48C-4D94-9FDB-FA80B928CF30}" sibTransId="{B20DA94D-02B1-4230-A862-AEA804C472B8}"/>
    <dgm:cxn modelId="{D3EAB685-1A10-4470-907F-3E287905F3E9}" type="presOf" srcId="{39C4B168-9BE1-48D7-A41C-6BFA8E966FC7}" destId="{3C7F520A-4666-4562-826D-2BBAC3F7028C}" srcOrd="0" destOrd="0" presId="urn:microsoft.com/office/officeart/2011/layout/TabList"/>
    <dgm:cxn modelId="{D0EDF198-D704-44A7-9E13-A4CD96732E09}" srcId="{EAE35318-C437-42EF-98B9-C7995E374C4F}" destId="{91C0C547-0F5E-4896-BD70-36E610E7E905}" srcOrd="3" destOrd="0" parTransId="{E87CB89A-62EB-4AB2-BF50-D0C56BC45487}" sibTransId="{3830E5E0-9670-48FE-9005-F9B83DE022EB}"/>
    <dgm:cxn modelId="{F6FACFCC-3BCD-44B9-8F93-352576C0158D}" type="presOf" srcId="{EAE35318-C437-42EF-98B9-C7995E374C4F}" destId="{FF7F0985-B9FE-4518-8CB2-A10BFF90107A}" srcOrd="0" destOrd="0" presId="urn:microsoft.com/office/officeart/2011/layout/TabList"/>
    <dgm:cxn modelId="{51A8CBD7-25DA-477D-8635-65B5621B4CCE}" type="presOf" srcId="{C285DD8F-0CD4-4438-840D-EC3FE2EE4576}" destId="{810AFC1D-B475-4DB4-B56C-882E1FCDAAC8}" srcOrd="0" destOrd="0" presId="urn:microsoft.com/office/officeart/2011/layout/TabList"/>
    <dgm:cxn modelId="{A326D0DD-86FC-43D1-ADE9-CFDC53699640}" type="presOf" srcId="{8C08B543-D225-4A6F-A4D8-E9789381231B}" destId="{12A5C513-DDDB-4D53-9A05-70A3A4F21D26}" srcOrd="0" destOrd="0" presId="urn:microsoft.com/office/officeart/2011/layout/TabList"/>
    <dgm:cxn modelId="{AAEE90DE-13F4-4452-AC64-C9A939A0ADBF}" type="presOf" srcId="{11D690DE-2B2E-4AEA-9F5C-2183C5E30815}" destId="{77B65832-A5B2-4655-87B0-E0C3AED06572}" srcOrd="0" destOrd="0" presId="urn:microsoft.com/office/officeart/2011/layout/TabList"/>
    <dgm:cxn modelId="{9F7C58ED-42D8-4A2B-B9CC-4870C0752252}" type="presOf" srcId="{1AAEC91F-5CF6-4683-973D-B0E75964758C}" destId="{4C694A5E-B5A6-43C6-B9DB-FD5474CEF774}" srcOrd="0" destOrd="0" presId="urn:microsoft.com/office/officeart/2011/layout/TabList"/>
    <dgm:cxn modelId="{810EAF59-24E1-4005-98AC-F492A2294F0B}" type="presParOf" srcId="{FF7F0985-B9FE-4518-8CB2-A10BFF90107A}" destId="{4ACC929D-28FB-4A9C-9A4E-017EC301CAD8}" srcOrd="0" destOrd="0" presId="urn:microsoft.com/office/officeart/2011/layout/TabList"/>
    <dgm:cxn modelId="{105F36D4-111D-4D67-99BD-0BEF501B5AF6}" type="presParOf" srcId="{4ACC929D-28FB-4A9C-9A4E-017EC301CAD8}" destId="{4316ACA5-4D69-4ED6-ACAF-F49F85C10101}" srcOrd="0" destOrd="0" presId="urn:microsoft.com/office/officeart/2011/layout/TabList"/>
    <dgm:cxn modelId="{C328CF2C-8711-4F4D-8D40-8B714D55DE3D}" type="presParOf" srcId="{4ACC929D-28FB-4A9C-9A4E-017EC301CAD8}" destId="{18298D2C-14B0-4EE2-BAB3-C3B7B10C95E9}" srcOrd="1" destOrd="0" presId="urn:microsoft.com/office/officeart/2011/layout/TabList"/>
    <dgm:cxn modelId="{B2F698A5-BB93-43A0-B696-0F9E2D6DCDE1}" type="presParOf" srcId="{4ACC929D-28FB-4A9C-9A4E-017EC301CAD8}" destId="{09784DBD-7218-4624-87DF-D5CD727FAE0C}" srcOrd="2" destOrd="0" presId="urn:microsoft.com/office/officeart/2011/layout/TabList"/>
    <dgm:cxn modelId="{95272F04-F06A-4A45-A3AD-E1C7F99D84B5}" type="presParOf" srcId="{FF7F0985-B9FE-4518-8CB2-A10BFF90107A}" destId="{FE142F1C-7CDC-4B36-BF1A-1DEEC178DD20}" srcOrd="1" destOrd="0" presId="urn:microsoft.com/office/officeart/2011/layout/TabList"/>
    <dgm:cxn modelId="{D12BC84D-DCFF-472A-AEF0-717CC81B03CB}" type="presParOf" srcId="{FF7F0985-B9FE-4518-8CB2-A10BFF90107A}" destId="{ADF93F5A-2819-44C2-A069-823B5990F6CC}" srcOrd="2" destOrd="0" presId="urn:microsoft.com/office/officeart/2011/layout/TabList"/>
    <dgm:cxn modelId="{E482F9D1-E0E4-4CA1-AD71-0ECDABD370B2}" type="presParOf" srcId="{ADF93F5A-2819-44C2-A069-823B5990F6CC}" destId="{810AFC1D-B475-4DB4-B56C-882E1FCDAAC8}" srcOrd="0" destOrd="0" presId="urn:microsoft.com/office/officeart/2011/layout/TabList"/>
    <dgm:cxn modelId="{CB20C10D-50CC-4668-B188-CA9994A7BB1C}" type="presParOf" srcId="{ADF93F5A-2819-44C2-A069-823B5990F6CC}" destId="{77B65832-A5B2-4655-87B0-E0C3AED06572}" srcOrd="1" destOrd="0" presId="urn:microsoft.com/office/officeart/2011/layout/TabList"/>
    <dgm:cxn modelId="{D088E0E2-D676-48CE-8408-FA5B43EFD641}" type="presParOf" srcId="{ADF93F5A-2819-44C2-A069-823B5990F6CC}" destId="{9E549EDA-57FB-4771-A8BF-2E8826012D40}" srcOrd="2" destOrd="0" presId="urn:microsoft.com/office/officeart/2011/layout/TabList"/>
    <dgm:cxn modelId="{2761530F-1CFF-49E2-90FB-2E329BAB70FF}" type="presParOf" srcId="{FF7F0985-B9FE-4518-8CB2-A10BFF90107A}" destId="{A7DD4797-359E-4C86-B614-A6D6F61837C3}" srcOrd="3" destOrd="0" presId="urn:microsoft.com/office/officeart/2011/layout/TabList"/>
    <dgm:cxn modelId="{4BDF6A20-622C-43ED-8E8C-1C4167EC748C}" type="presParOf" srcId="{FF7F0985-B9FE-4518-8CB2-A10BFF90107A}" destId="{D4F32E4A-D8DC-46E3-B850-764F69E07DAE}" srcOrd="4" destOrd="0" presId="urn:microsoft.com/office/officeart/2011/layout/TabList"/>
    <dgm:cxn modelId="{31DD2011-9E5A-4996-A45C-12EA6067412B}" type="presParOf" srcId="{D4F32E4A-D8DC-46E3-B850-764F69E07DAE}" destId="{4C694A5E-B5A6-43C6-B9DB-FD5474CEF774}" srcOrd="0" destOrd="0" presId="urn:microsoft.com/office/officeart/2011/layout/TabList"/>
    <dgm:cxn modelId="{5ECD7A3F-F5DE-4B8D-9257-79467B78793C}" type="presParOf" srcId="{D4F32E4A-D8DC-46E3-B850-764F69E07DAE}" destId="{12A5C513-DDDB-4D53-9A05-70A3A4F21D26}" srcOrd="1" destOrd="0" presId="urn:microsoft.com/office/officeart/2011/layout/TabList"/>
    <dgm:cxn modelId="{929BEAD4-E1E6-4C76-9618-DADC8175814C}" type="presParOf" srcId="{D4F32E4A-D8DC-46E3-B850-764F69E07DAE}" destId="{22B5145F-59D2-4FAA-8883-B55860773ADB}" srcOrd="2" destOrd="0" presId="urn:microsoft.com/office/officeart/2011/layout/TabList"/>
    <dgm:cxn modelId="{E25CFC2F-F485-4509-BC95-0A294FFAA125}" type="presParOf" srcId="{FF7F0985-B9FE-4518-8CB2-A10BFF90107A}" destId="{9B7BA204-9391-413E-8971-3D1B575106C6}" srcOrd="5" destOrd="0" presId="urn:microsoft.com/office/officeart/2011/layout/TabList"/>
    <dgm:cxn modelId="{98480729-63D8-4C3D-90F7-FF8BFF8BD94B}" type="presParOf" srcId="{FF7F0985-B9FE-4518-8CB2-A10BFF90107A}" destId="{D00DF86A-64B7-4F90-B381-C19897530BAF}" srcOrd="6" destOrd="0" presId="urn:microsoft.com/office/officeart/2011/layout/TabList"/>
    <dgm:cxn modelId="{58D31C5D-AD18-4B39-9308-C66E4E58D875}" type="presParOf" srcId="{D00DF86A-64B7-4F90-B381-C19897530BAF}" destId="{3C7F520A-4666-4562-826D-2BBAC3F7028C}" srcOrd="0" destOrd="0" presId="urn:microsoft.com/office/officeart/2011/layout/TabList"/>
    <dgm:cxn modelId="{3511A007-96CA-4803-A16A-7A271292657F}" type="presParOf" srcId="{D00DF86A-64B7-4F90-B381-C19897530BAF}" destId="{20A71F78-C006-462E-8F03-7FD37E7C3C8B}" srcOrd="1" destOrd="0" presId="urn:microsoft.com/office/officeart/2011/layout/TabList"/>
    <dgm:cxn modelId="{E136CC43-A1D1-4445-A320-E0ADB82435C3}" type="presParOf" srcId="{D00DF86A-64B7-4F90-B381-C19897530BAF}" destId="{075EF505-8B8A-44B7-B1F7-7D26927EF088}"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2E4B8E-2285-4D5A-BBAB-A21E346154EB}" type="doc">
      <dgm:prSet loTypeId="urn:microsoft.com/office/officeart/2005/8/layout/hProcess11" loCatId="process" qsTypeId="urn:microsoft.com/office/officeart/2005/8/quickstyle/simple1" qsCatId="simple" csTypeId="urn:microsoft.com/office/officeart/2005/8/colors/accent1_2" csCatId="accent1" phldr="1"/>
      <dgm:spPr/>
    </dgm:pt>
    <dgm:pt modelId="{2024A7BB-47CA-42CA-A0E8-63E9C00C5877}">
      <dgm:prSet phldrT="[Text]" custT="1"/>
      <dgm:spPr>
        <a:solidFill>
          <a:srgbClr val="FFFF00"/>
        </a:solidFill>
      </dgm:spPr>
      <dgm:t>
        <a:bodyPr anchor="ctr"/>
        <a:lstStyle/>
        <a:p>
          <a:r>
            <a:rPr lang="en-US" sz="1600" dirty="0"/>
            <a:t>Grantee is untimely for the first time.</a:t>
          </a:r>
        </a:p>
      </dgm:t>
    </dgm:pt>
    <dgm:pt modelId="{11DD944D-0674-4B9B-B27F-7CDF843CAD79}" type="parTrans" cxnId="{112F0353-19D0-4EE3-8D2E-84AD7C246FE0}">
      <dgm:prSet/>
      <dgm:spPr/>
      <dgm:t>
        <a:bodyPr/>
        <a:lstStyle/>
        <a:p>
          <a:endParaRPr lang="en-US"/>
        </a:p>
      </dgm:t>
    </dgm:pt>
    <dgm:pt modelId="{ADA7708B-8222-448C-AE52-5DA7E4BA2F95}" type="sibTrans" cxnId="{112F0353-19D0-4EE3-8D2E-84AD7C246FE0}">
      <dgm:prSet/>
      <dgm:spPr/>
      <dgm:t>
        <a:bodyPr/>
        <a:lstStyle/>
        <a:p>
          <a:endParaRPr lang="en-US"/>
        </a:p>
      </dgm:t>
    </dgm:pt>
    <dgm:pt modelId="{CACE7B54-8188-4EED-8D4F-80BF0267E2E6}">
      <dgm:prSet phldrT="[Text]" custT="1"/>
      <dgm:spPr>
        <a:solidFill>
          <a:srgbClr val="00B0F0"/>
        </a:solidFill>
      </dgm:spPr>
      <dgm:t>
        <a:bodyPr anchor="ctr"/>
        <a:lstStyle/>
        <a:p>
          <a:r>
            <a:rPr lang="en-US" sz="1600" b="1" dirty="0"/>
            <a:t>Excluded: 1/21/2020 to 9/30/2020</a:t>
          </a:r>
        </a:p>
      </dgm:t>
    </dgm:pt>
    <dgm:pt modelId="{9A9B4A86-B0CF-4398-8FD3-E2CD2CD9314D}" type="parTrans" cxnId="{32D775E2-D372-4AEC-B176-30FDDEE24803}">
      <dgm:prSet/>
      <dgm:spPr/>
      <dgm:t>
        <a:bodyPr/>
        <a:lstStyle/>
        <a:p>
          <a:endParaRPr lang="en-US"/>
        </a:p>
      </dgm:t>
    </dgm:pt>
    <dgm:pt modelId="{613FD988-D7ED-4099-B8D7-A6EDFB716B98}" type="sibTrans" cxnId="{32D775E2-D372-4AEC-B176-30FDDEE24803}">
      <dgm:prSet/>
      <dgm:spPr/>
      <dgm:t>
        <a:bodyPr/>
        <a:lstStyle/>
        <a:p>
          <a:endParaRPr lang="en-US"/>
        </a:p>
      </dgm:t>
    </dgm:pt>
    <dgm:pt modelId="{DB58893C-F53D-41F2-8D87-07CB2BD836FC}">
      <dgm:prSet phldrT="[Text]" custT="1"/>
      <dgm:spPr>
        <a:solidFill>
          <a:srgbClr val="FFFF00"/>
        </a:solidFill>
      </dgm:spPr>
      <dgm:t>
        <a:bodyPr anchor="ctr"/>
        <a:lstStyle/>
        <a:p>
          <a:r>
            <a:rPr lang="en-US" sz="1600" dirty="0"/>
            <a:t>Grantee is still untimely on test date:</a:t>
          </a:r>
          <a:br>
            <a:rPr lang="en-US" sz="1600" dirty="0"/>
          </a:br>
          <a:r>
            <a:rPr lang="en-US" sz="1600" dirty="0"/>
            <a:t>Considered 2nd time untimely</a:t>
          </a:r>
        </a:p>
      </dgm:t>
    </dgm:pt>
    <dgm:pt modelId="{1BCDF734-91BA-429F-BFCB-5EF08106E718}" type="parTrans" cxnId="{C405F1AE-740F-477E-8809-E018A9F02347}">
      <dgm:prSet/>
      <dgm:spPr/>
      <dgm:t>
        <a:bodyPr/>
        <a:lstStyle/>
        <a:p>
          <a:endParaRPr lang="en-US"/>
        </a:p>
      </dgm:t>
    </dgm:pt>
    <dgm:pt modelId="{2A524874-10A8-4E78-9C00-1CA8C9BC34DB}" type="sibTrans" cxnId="{C405F1AE-740F-477E-8809-E018A9F02347}">
      <dgm:prSet/>
      <dgm:spPr/>
      <dgm:t>
        <a:bodyPr/>
        <a:lstStyle/>
        <a:p>
          <a:endParaRPr lang="en-US"/>
        </a:p>
      </dgm:t>
    </dgm:pt>
    <dgm:pt modelId="{E3AD25FA-936F-48D9-958E-24FC85E6C104}">
      <dgm:prSet phldrT="[Text]" custT="1"/>
      <dgm:spPr>
        <a:solidFill>
          <a:srgbClr val="00B0F0"/>
        </a:solidFill>
      </dgm:spPr>
      <dgm:t>
        <a:bodyPr anchor="ctr"/>
        <a:lstStyle/>
        <a:p>
          <a:r>
            <a:rPr lang="en-US" sz="1600" b="1" dirty="0"/>
            <a:t>Excluded: 10/1/2020 to 9/30/2021</a:t>
          </a:r>
        </a:p>
      </dgm:t>
    </dgm:pt>
    <dgm:pt modelId="{61ED62E1-E8D0-4208-AFD4-870221ED4A7E}" type="parTrans" cxnId="{8009059D-F48C-4A02-9025-BB31053CAB4A}">
      <dgm:prSet/>
      <dgm:spPr/>
      <dgm:t>
        <a:bodyPr/>
        <a:lstStyle/>
        <a:p>
          <a:endParaRPr lang="en-US"/>
        </a:p>
      </dgm:t>
    </dgm:pt>
    <dgm:pt modelId="{4B61F850-8990-426C-9AC0-04BCFC7814A8}" type="sibTrans" cxnId="{8009059D-F48C-4A02-9025-BB31053CAB4A}">
      <dgm:prSet/>
      <dgm:spPr/>
      <dgm:t>
        <a:bodyPr/>
        <a:lstStyle/>
        <a:p>
          <a:endParaRPr lang="en-US"/>
        </a:p>
      </dgm:t>
    </dgm:pt>
    <dgm:pt modelId="{1A55D427-1F43-47B8-A975-7E757E963EFA}" type="pres">
      <dgm:prSet presAssocID="{332E4B8E-2285-4D5A-BBAB-A21E346154EB}" presName="Name0" presStyleCnt="0">
        <dgm:presLayoutVars>
          <dgm:dir/>
          <dgm:resizeHandles val="exact"/>
        </dgm:presLayoutVars>
      </dgm:prSet>
      <dgm:spPr/>
    </dgm:pt>
    <dgm:pt modelId="{B3B1D381-84CB-469E-B946-C2A1C6CA7FE2}" type="pres">
      <dgm:prSet presAssocID="{332E4B8E-2285-4D5A-BBAB-A21E346154EB}" presName="arrow" presStyleLbl="bgShp" presStyleIdx="0" presStyleCnt="1" custLinFactNeighborY="0"/>
      <dgm:spPr/>
    </dgm:pt>
    <dgm:pt modelId="{35A50553-67C2-4D73-BFF4-3546903DAF4E}" type="pres">
      <dgm:prSet presAssocID="{332E4B8E-2285-4D5A-BBAB-A21E346154EB}" presName="points" presStyleCnt="0"/>
      <dgm:spPr/>
    </dgm:pt>
    <dgm:pt modelId="{8BF84751-F716-4FAE-9A52-B525A1601DDE}" type="pres">
      <dgm:prSet presAssocID="{2024A7BB-47CA-42CA-A0E8-63E9C00C5877}" presName="compositeA" presStyleCnt="0"/>
      <dgm:spPr/>
    </dgm:pt>
    <dgm:pt modelId="{7AD8A426-D51A-4899-B503-385995750042}" type="pres">
      <dgm:prSet presAssocID="{2024A7BB-47CA-42CA-A0E8-63E9C00C5877}" presName="textA" presStyleLbl="revTx" presStyleIdx="0" presStyleCnt="4" custLinFactY="48959" custLinFactNeighborX="2209" custLinFactNeighborY="100000">
        <dgm:presLayoutVars>
          <dgm:bulletEnabled val="1"/>
        </dgm:presLayoutVars>
      </dgm:prSet>
      <dgm:spPr/>
    </dgm:pt>
    <dgm:pt modelId="{E7E3CE2F-AE4E-42E2-895D-A43399522D94}" type="pres">
      <dgm:prSet presAssocID="{2024A7BB-47CA-42CA-A0E8-63E9C00C5877}" presName="circleA" presStyleLbl="node1" presStyleIdx="0" presStyleCnt="4" custScaleX="219988" custScaleY="121477"/>
      <dgm:spPr/>
    </dgm:pt>
    <dgm:pt modelId="{A8861C5B-082B-419D-B08E-80B8BDC64B43}" type="pres">
      <dgm:prSet presAssocID="{2024A7BB-47CA-42CA-A0E8-63E9C00C5877}" presName="spaceA" presStyleCnt="0"/>
      <dgm:spPr/>
    </dgm:pt>
    <dgm:pt modelId="{BD2C6C81-A623-476F-9E36-E5595EAFBE19}" type="pres">
      <dgm:prSet presAssocID="{ADA7708B-8222-448C-AE52-5DA7E4BA2F95}" presName="space" presStyleCnt="0"/>
      <dgm:spPr/>
    </dgm:pt>
    <dgm:pt modelId="{58852244-8114-4E3F-9130-737E732E3E98}" type="pres">
      <dgm:prSet presAssocID="{CACE7B54-8188-4EED-8D4F-80BF0267E2E6}" presName="compositeB" presStyleCnt="0"/>
      <dgm:spPr/>
    </dgm:pt>
    <dgm:pt modelId="{8207A596-5E51-4654-AB87-12D2EF650933}" type="pres">
      <dgm:prSet presAssocID="{CACE7B54-8188-4EED-8D4F-80BF0267E2E6}" presName="textB" presStyleLbl="revTx" presStyleIdx="1" presStyleCnt="4" custLinFactY="-54786" custLinFactNeighborX="3762" custLinFactNeighborY="-100000">
        <dgm:presLayoutVars>
          <dgm:bulletEnabled val="1"/>
        </dgm:presLayoutVars>
      </dgm:prSet>
      <dgm:spPr/>
    </dgm:pt>
    <dgm:pt modelId="{5E2EC059-6E68-46F0-861C-69FA48EDA89C}" type="pres">
      <dgm:prSet presAssocID="{CACE7B54-8188-4EED-8D4F-80BF0267E2E6}" presName="circleB" presStyleLbl="node1" presStyleIdx="1" presStyleCnt="4" custScaleX="243496" custLinFactNeighborX="25885" custLinFactNeighborY="0"/>
      <dgm:spPr>
        <a:solidFill>
          <a:srgbClr val="7030A0"/>
        </a:solidFill>
      </dgm:spPr>
    </dgm:pt>
    <dgm:pt modelId="{7A17592B-6F19-44CF-899B-045621D039BF}" type="pres">
      <dgm:prSet presAssocID="{CACE7B54-8188-4EED-8D4F-80BF0267E2E6}" presName="spaceB" presStyleCnt="0"/>
      <dgm:spPr/>
    </dgm:pt>
    <dgm:pt modelId="{C3431F36-553A-4E7B-B4BB-0F5B1E3B48F2}" type="pres">
      <dgm:prSet presAssocID="{613FD988-D7ED-4099-B8D7-A6EDFB716B98}" presName="space" presStyleCnt="0"/>
      <dgm:spPr/>
    </dgm:pt>
    <dgm:pt modelId="{484CEEEE-EA6C-4ABC-BEAD-17FFA10AF141}" type="pres">
      <dgm:prSet presAssocID="{E3AD25FA-936F-48D9-958E-24FC85E6C104}" presName="compositeA" presStyleCnt="0"/>
      <dgm:spPr/>
    </dgm:pt>
    <dgm:pt modelId="{6922337A-7A46-4BEB-8501-D259E6F5A496}" type="pres">
      <dgm:prSet presAssocID="{E3AD25FA-936F-48D9-958E-24FC85E6C104}" presName="textA" presStyleLbl="revTx" presStyleIdx="2" presStyleCnt="4">
        <dgm:presLayoutVars>
          <dgm:bulletEnabled val="1"/>
        </dgm:presLayoutVars>
      </dgm:prSet>
      <dgm:spPr/>
    </dgm:pt>
    <dgm:pt modelId="{7339EC14-F6B9-4AE1-9289-EC432784CB24}" type="pres">
      <dgm:prSet presAssocID="{E3AD25FA-936F-48D9-958E-24FC85E6C104}" presName="circleA" presStyleLbl="node1" presStyleIdx="2" presStyleCnt="4" custScaleX="285749"/>
      <dgm:spPr>
        <a:solidFill>
          <a:srgbClr val="7030A0"/>
        </a:solidFill>
      </dgm:spPr>
    </dgm:pt>
    <dgm:pt modelId="{41C86157-E881-43D2-B778-EC63EF982992}" type="pres">
      <dgm:prSet presAssocID="{E3AD25FA-936F-48D9-958E-24FC85E6C104}" presName="spaceA" presStyleCnt="0"/>
      <dgm:spPr/>
    </dgm:pt>
    <dgm:pt modelId="{E7E44384-9525-4BCB-A406-8FE907F9E57D}" type="pres">
      <dgm:prSet presAssocID="{4B61F850-8990-426C-9AC0-04BCFC7814A8}" presName="space" presStyleCnt="0"/>
      <dgm:spPr/>
    </dgm:pt>
    <dgm:pt modelId="{1A42172F-85A6-4E93-A1EC-2A9561C549FE}" type="pres">
      <dgm:prSet presAssocID="{DB58893C-F53D-41F2-8D87-07CB2BD836FC}" presName="compositeB" presStyleCnt="0"/>
      <dgm:spPr/>
    </dgm:pt>
    <dgm:pt modelId="{105B4365-2F82-414C-8450-22963A1B6E14}" type="pres">
      <dgm:prSet presAssocID="{DB58893C-F53D-41F2-8D87-07CB2BD836FC}" presName="textB" presStyleLbl="revTx" presStyleIdx="3" presStyleCnt="4">
        <dgm:presLayoutVars>
          <dgm:bulletEnabled val="1"/>
        </dgm:presLayoutVars>
      </dgm:prSet>
      <dgm:spPr/>
    </dgm:pt>
    <dgm:pt modelId="{048ED539-3985-4649-A4C5-AC1C09B6BDEE}" type="pres">
      <dgm:prSet presAssocID="{DB58893C-F53D-41F2-8D87-07CB2BD836FC}" presName="circleB" presStyleLbl="node1" presStyleIdx="3" presStyleCnt="4" custScaleX="263200" custLinFactNeighborX="-23078" custLinFactNeighborY="-5429"/>
      <dgm:spPr/>
    </dgm:pt>
    <dgm:pt modelId="{EAACCD49-BBD9-4108-9C16-82A53952D820}" type="pres">
      <dgm:prSet presAssocID="{DB58893C-F53D-41F2-8D87-07CB2BD836FC}" presName="spaceB" presStyleCnt="0"/>
      <dgm:spPr/>
    </dgm:pt>
  </dgm:ptLst>
  <dgm:cxnLst>
    <dgm:cxn modelId="{21814161-9896-44EF-B4A9-C37CC225CF6E}" type="presOf" srcId="{332E4B8E-2285-4D5A-BBAB-A21E346154EB}" destId="{1A55D427-1F43-47B8-A975-7E757E963EFA}" srcOrd="0" destOrd="0" presId="urn:microsoft.com/office/officeart/2005/8/layout/hProcess11"/>
    <dgm:cxn modelId="{EC3AF249-C389-41C3-B0FD-F70765EF7AC0}" type="presOf" srcId="{E3AD25FA-936F-48D9-958E-24FC85E6C104}" destId="{6922337A-7A46-4BEB-8501-D259E6F5A496}" srcOrd="0" destOrd="0" presId="urn:microsoft.com/office/officeart/2005/8/layout/hProcess11"/>
    <dgm:cxn modelId="{112F0353-19D0-4EE3-8D2E-84AD7C246FE0}" srcId="{332E4B8E-2285-4D5A-BBAB-A21E346154EB}" destId="{2024A7BB-47CA-42CA-A0E8-63E9C00C5877}" srcOrd="0" destOrd="0" parTransId="{11DD944D-0674-4B9B-B27F-7CDF843CAD79}" sibTransId="{ADA7708B-8222-448C-AE52-5DA7E4BA2F95}"/>
    <dgm:cxn modelId="{ACB66A86-5EE5-465A-8D4C-546C3F183911}" type="presOf" srcId="{2024A7BB-47CA-42CA-A0E8-63E9C00C5877}" destId="{7AD8A426-D51A-4899-B503-385995750042}" srcOrd="0" destOrd="0" presId="urn:microsoft.com/office/officeart/2005/8/layout/hProcess11"/>
    <dgm:cxn modelId="{8009059D-F48C-4A02-9025-BB31053CAB4A}" srcId="{332E4B8E-2285-4D5A-BBAB-A21E346154EB}" destId="{E3AD25FA-936F-48D9-958E-24FC85E6C104}" srcOrd="2" destOrd="0" parTransId="{61ED62E1-E8D0-4208-AFD4-870221ED4A7E}" sibTransId="{4B61F850-8990-426C-9AC0-04BCFC7814A8}"/>
    <dgm:cxn modelId="{94A59EAB-87BE-4C34-9E07-83461A76846E}" type="presOf" srcId="{DB58893C-F53D-41F2-8D87-07CB2BD836FC}" destId="{105B4365-2F82-414C-8450-22963A1B6E14}" srcOrd="0" destOrd="0" presId="urn:microsoft.com/office/officeart/2005/8/layout/hProcess11"/>
    <dgm:cxn modelId="{C405F1AE-740F-477E-8809-E018A9F02347}" srcId="{332E4B8E-2285-4D5A-BBAB-A21E346154EB}" destId="{DB58893C-F53D-41F2-8D87-07CB2BD836FC}" srcOrd="3" destOrd="0" parTransId="{1BCDF734-91BA-429F-BFCB-5EF08106E718}" sibTransId="{2A524874-10A8-4E78-9C00-1CA8C9BC34DB}"/>
    <dgm:cxn modelId="{07A82EC5-608C-48F5-857E-1F4AA3A6C669}" type="presOf" srcId="{CACE7B54-8188-4EED-8D4F-80BF0267E2E6}" destId="{8207A596-5E51-4654-AB87-12D2EF650933}" srcOrd="0" destOrd="0" presId="urn:microsoft.com/office/officeart/2005/8/layout/hProcess11"/>
    <dgm:cxn modelId="{32D775E2-D372-4AEC-B176-30FDDEE24803}" srcId="{332E4B8E-2285-4D5A-BBAB-A21E346154EB}" destId="{CACE7B54-8188-4EED-8D4F-80BF0267E2E6}" srcOrd="1" destOrd="0" parTransId="{9A9B4A86-B0CF-4398-8FD3-E2CD2CD9314D}" sibTransId="{613FD988-D7ED-4099-B8D7-A6EDFB716B98}"/>
    <dgm:cxn modelId="{A182D3BF-18D1-4289-8A58-75CAEC534FD3}" type="presParOf" srcId="{1A55D427-1F43-47B8-A975-7E757E963EFA}" destId="{B3B1D381-84CB-469E-B946-C2A1C6CA7FE2}" srcOrd="0" destOrd="0" presId="urn:microsoft.com/office/officeart/2005/8/layout/hProcess11"/>
    <dgm:cxn modelId="{DB9F57A3-172F-40DB-A89A-7F06BA74CAB0}" type="presParOf" srcId="{1A55D427-1F43-47B8-A975-7E757E963EFA}" destId="{35A50553-67C2-4D73-BFF4-3546903DAF4E}" srcOrd="1" destOrd="0" presId="urn:microsoft.com/office/officeart/2005/8/layout/hProcess11"/>
    <dgm:cxn modelId="{81FCCE21-013B-4AF9-A964-D47D2D4962E0}" type="presParOf" srcId="{35A50553-67C2-4D73-BFF4-3546903DAF4E}" destId="{8BF84751-F716-4FAE-9A52-B525A1601DDE}" srcOrd="0" destOrd="0" presId="urn:microsoft.com/office/officeart/2005/8/layout/hProcess11"/>
    <dgm:cxn modelId="{A4F716F0-120D-450C-9483-F1A07539BAF5}" type="presParOf" srcId="{8BF84751-F716-4FAE-9A52-B525A1601DDE}" destId="{7AD8A426-D51A-4899-B503-385995750042}" srcOrd="0" destOrd="0" presId="urn:microsoft.com/office/officeart/2005/8/layout/hProcess11"/>
    <dgm:cxn modelId="{BD2601B8-527C-47EB-9C0D-DD7CDFA85ABA}" type="presParOf" srcId="{8BF84751-F716-4FAE-9A52-B525A1601DDE}" destId="{E7E3CE2F-AE4E-42E2-895D-A43399522D94}" srcOrd="1" destOrd="0" presId="urn:microsoft.com/office/officeart/2005/8/layout/hProcess11"/>
    <dgm:cxn modelId="{4595EAF5-000A-4F90-B86F-6785BF0159A8}" type="presParOf" srcId="{8BF84751-F716-4FAE-9A52-B525A1601DDE}" destId="{A8861C5B-082B-419D-B08E-80B8BDC64B43}" srcOrd="2" destOrd="0" presId="urn:microsoft.com/office/officeart/2005/8/layout/hProcess11"/>
    <dgm:cxn modelId="{2F4BE767-7CC4-47D8-8831-FE402D9F6223}" type="presParOf" srcId="{35A50553-67C2-4D73-BFF4-3546903DAF4E}" destId="{BD2C6C81-A623-476F-9E36-E5595EAFBE19}" srcOrd="1" destOrd="0" presId="urn:microsoft.com/office/officeart/2005/8/layout/hProcess11"/>
    <dgm:cxn modelId="{2F528D16-A1CE-44D8-AD24-A6E4B87EDA0A}" type="presParOf" srcId="{35A50553-67C2-4D73-BFF4-3546903DAF4E}" destId="{58852244-8114-4E3F-9130-737E732E3E98}" srcOrd="2" destOrd="0" presId="urn:microsoft.com/office/officeart/2005/8/layout/hProcess11"/>
    <dgm:cxn modelId="{85C1E029-F98B-4593-94DD-B8B9E575E563}" type="presParOf" srcId="{58852244-8114-4E3F-9130-737E732E3E98}" destId="{8207A596-5E51-4654-AB87-12D2EF650933}" srcOrd="0" destOrd="0" presId="urn:microsoft.com/office/officeart/2005/8/layout/hProcess11"/>
    <dgm:cxn modelId="{D83BAF01-CA05-4D16-AF28-EDEF4BFC60DD}" type="presParOf" srcId="{58852244-8114-4E3F-9130-737E732E3E98}" destId="{5E2EC059-6E68-46F0-861C-69FA48EDA89C}" srcOrd="1" destOrd="0" presId="urn:microsoft.com/office/officeart/2005/8/layout/hProcess11"/>
    <dgm:cxn modelId="{78348C09-0C4D-45B1-95C6-688017460733}" type="presParOf" srcId="{58852244-8114-4E3F-9130-737E732E3E98}" destId="{7A17592B-6F19-44CF-899B-045621D039BF}" srcOrd="2" destOrd="0" presId="urn:microsoft.com/office/officeart/2005/8/layout/hProcess11"/>
    <dgm:cxn modelId="{6A3F94BD-475F-4B98-A834-A734E72EC7E6}" type="presParOf" srcId="{35A50553-67C2-4D73-BFF4-3546903DAF4E}" destId="{C3431F36-553A-4E7B-B4BB-0F5B1E3B48F2}" srcOrd="3" destOrd="0" presId="urn:microsoft.com/office/officeart/2005/8/layout/hProcess11"/>
    <dgm:cxn modelId="{A3E4D859-D7A4-4240-8252-6A1DAB05678D}" type="presParOf" srcId="{35A50553-67C2-4D73-BFF4-3546903DAF4E}" destId="{484CEEEE-EA6C-4ABC-BEAD-17FFA10AF141}" srcOrd="4" destOrd="0" presId="urn:microsoft.com/office/officeart/2005/8/layout/hProcess11"/>
    <dgm:cxn modelId="{F018EFA6-0F7F-4E5F-8771-DB09DD20360A}" type="presParOf" srcId="{484CEEEE-EA6C-4ABC-BEAD-17FFA10AF141}" destId="{6922337A-7A46-4BEB-8501-D259E6F5A496}" srcOrd="0" destOrd="0" presId="urn:microsoft.com/office/officeart/2005/8/layout/hProcess11"/>
    <dgm:cxn modelId="{0BA7DF10-CF96-475C-9653-E4CC2BB61799}" type="presParOf" srcId="{484CEEEE-EA6C-4ABC-BEAD-17FFA10AF141}" destId="{7339EC14-F6B9-4AE1-9289-EC432784CB24}" srcOrd="1" destOrd="0" presId="urn:microsoft.com/office/officeart/2005/8/layout/hProcess11"/>
    <dgm:cxn modelId="{9069EE24-B5B5-4261-9157-BE27E1A2B0D7}" type="presParOf" srcId="{484CEEEE-EA6C-4ABC-BEAD-17FFA10AF141}" destId="{41C86157-E881-43D2-B778-EC63EF982992}" srcOrd="2" destOrd="0" presId="urn:microsoft.com/office/officeart/2005/8/layout/hProcess11"/>
    <dgm:cxn modelId="{3BB456C0-2075-4DF5-826B-DE1B2903C355}" type="presParOf" srcId="{35A50553-67C2-4D73-BFF4-3546903DAF4E}" destId="{E7E44384-9525-4BCB-A406-8FE907F9E57D}" srcOrd="5" destOrd="0" presId="urn:microsoft.com/office/officeart/2005/8/layout/hProcess11"/>
    <dgm:cxn modelId="{504C048A-D3CA-4077-A41F-9D647AFF0005}" type="presParOf" srcId="{35A50553-67C2-4D73-BFF4-3546903DAF4E}" destId="{1A42172F-85A6-4E93-A1EC-2A9561C549FE}" srcOrd="6" destOrd="0" presId="urn:microsoft.com/office/officeart/2005/8/layout/hProcess11"/>
    <dgm:cxn modelId="{66EA6487-501D-4D76-AD4F-A96298922FE8}" type="presParOf" srcId="{1A42172F-85A6-4E93-A1EC-2A9561C549FE}" destId="{105B4365-2F82-414C-8450-22963A1B6E14}" srcOrd="0" destOrd="0" presId="urn:microsoft.com/office/officeart/2005/8/layout/hProcess11"/>
    <dgm:cxn modelId="{BF02AEFF-7AF4-47A1-BF75-0D698A843033}" type="presParOf" srcId="{1A42172F-85A6-4E93-A1EC-2A9561C549FE}" destId="{048ED539-3985-4649-A4C5-AC1C09B6BDEE}" srcOrd="1" destOrd="0" presId="urn:microsoft.com/office/officeart/2005/8/layout/hProcess11"/>
    <dgm:cxn modelId="{6ED2A2E2-9150-4798-B394-B5FF5952F193}" type="presParOf" srcId="{1A42172F-85A6-4E93-A1EC-2A9561C549FE}" destId="{EAACCD49-BBD9-4108-9C16-82A53952D82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32CDC67-8C70-4CE6-9368-BC520256E53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D4CB435-3CFD-4943-92E8-922ED28FAEA8}">
      <dgm:prSet phldrT="[Text]"/>
      <dgm:spPr/>
      <dgm:t>
        <a:bodyPr/>
        <a:lstStyle/>
        <a:p>
          <a:r>
            <a:rPr lang="en-US" dirty="0"/>
            <a:t>Direct salaries</a:t>
          </a:r>
        </a:p>
      </dgm:t>
    </dgm:pt>
    <dgm:pt modelId="{64352C4C-7C1D-4880-A76F-9107ED1266A2}" type="parTrans" cxnId="{7496C0F1-7D03-487B-B223-E5B1CEDDA02C}">
      <dgm:prSet/>
      <dgm:spPr/>
      <dgm:t>
        <a:bodyPr/>
        <a:lstStyle/>
        <a:p>
          <a:endParaRPr lang="en-US"/>
        </a:p>
      </dgm:t>
    </dgm:pt>
    <dgm:pt modelId="{85B44870-C85F-4C53-B490-0DF20128C74E}" type="sibTrans" cxnId="{7496C0F1-7D03-487B-B223-E5B1CEDDA02C}">
      <dgm:prSet/>
      <dgm:spPr/>
      <dgm:t>
        <a:bodyPr/>
        <a:lstStyle/>
        <a:p>
          <a:endParaRPr lang="en-US"/>
        </a:p>
      </dgm:t>
    </dgm:pt>
    <dgm:pt modelId="{31FD4B2E-EAD8-4027-90EE-8E0883D8394E}">
      <dgm:prSet phldrT="[Text]"/>
      <dgm:spPr/>
      <dgm:t>
        <a:bodyPr/>
        <a:lstStyle/>
        <a:p>
          <a:r>
            <a:rPr lang="en-US" dirty="0"/>
            <a:t>Wages</a:t>
          </a:r>
        </a:p>
      </dgm:t>
    </dgm:pt>
    <dgm:pt modelId="{1C558517-02C3-44F9-9776-77CDE11B83AC}" type="parTrans" cxnId="{703DC866-A92E-4B83-B076-F7F65EF732F0}">
      <dgm:prSet/>
      <dgm:spPr/>
      <dgm:t>
        <a:bodyPr/>
        <a:lstStyle/>
        <a:p>
          <a:endParaRPr lang="en-US"/>
        </a:p>
      </dgm:t>
    </dgm:pt>
    <dgm:pt modelId="{27A06C4B-E015-48D3-9A39-9C58F2E3CDDE}" type="sibTrans" cxnId="{703DC866-A92E-4B83-B076-F7F65EF732F0}">
      <dgm:prSet/>
      <dgm:spPr/>
      <dgm:t>
        <a:bodyPr/>
        <a:lstStyle/>
        <a:p>
          <a:endParaRPr lang="en-US"/>
        </a:p>
      </dgm:t>
    </dgm:pt>
    <dgm:pt modelId="{AF1A771D-4FC7-47BA-BFEA-5D06AAA58B1B}">
      <dgm:prSet phldrT="[Text]"/>
      <dgm:spPr/>
      <dgm:t>
        <a:bodyPr/>
        <a:lstStyle/>
        <a:p>
          <a:r>
            <a:rPr lang="en-US" dirty="0"/>
            <a:t>Applicable Fringe Benefits</a:t>
          </a:r>
        </a:p>
      </dgm:t>
    </dgm:pt>
    <dgm:pt modelId="{35D417D7-9A22-4FD7-AE29-49C6000A6223}" type="parTrans" cxnId="{C1403295-918C-48C2-984A-EDEE58672406}">
      <dgm:prSet/>
      <dgm:spPr/>
      <dgm:t>
        <a:bodyPr/>
        <a:lstStyle/>
        <a:p>
          <a:endParaRPr lang="en-US"/>
        </a:p>
      </dgm:t>
    </dgm:pt>
    <dgm:pt modelId="{88B4D9C0-F3FD-46F6-B2EE-8327F829151E}" type="sibTrans" cxnId="{C1403295-918C-48C2-984A-EDEE58672406}">
      <dgm:prSet/>
      <dgm:spPr/>
      <dgm:t>
        <a:bodyPr/>
        <a:lstStyle/>
        <a:p>
          <a:endParaRPr lang="en-US"/>
        </a:p>
      </dgm:t>
    </dgm:pt>
    <dgm:pt modelId="{EB6F9ECB-452F-41BE-97E9-6DE8EDDE4D58}">
      <dgm:prSet phldrT="[Text]"/>
      <dgm:spPr/>
      <dgm:t>
        <a:bodyPr/>
        <a:lstStyle/>
        <a:p>
          <a:r>
            <a:rPr lang="en-US" dirty="0"/>
            <a:t>Materials and Supplies</a:t>
          </a:r>
        </a:p>
      </dgm:t>
    </dgm:pt>
    <dgm:pt modelId="{0F256AD5-86EC-48BC-A7DC-4255D7736D6F}" type="parTrans" cxnId="{3179AF12-85E4-45D4-B918-FE2973335C29}">
      <dgm:prSet/>
      <dgm:spPr/>
      <dgm:t>
        <a:bodyPr/>
        <a:lstStyle/>
        <a:p>
          <a:endParaRPr lang="en-US"/>
        </a:p>
      </dgm:t>
    </dgm:pt>
    <dgm:pt modelId="{A1475D35-25E5-4654-AC12-245452DFF97B}" type="sibTrans" cxnId="{3179AF12-85E4-45D4-B918-FE2973335C29}">
      <dgm:prSet/>
      <dgm:spPr/>
      <dgm:t>
        <a:bodyPr/>
        <a:lstStyle/>
        <a:p>
          <a:endParaRPr lang="en-US"/>
        </a:p>
      </dgm:t>
    </dgm:pt>
    <dgm:pt modelId="{C7EF7421-03F7-4A9E-A4E9-55EA8FCA8A79}">
      <dgm:prSet phldrT="[Text]"/>
      <dgm:spPr/>
      <dgm:t>
        <a:bodyPr/>
        <a:lstStyle/>
        <a:p>
          <a:r>
            <a:rPr lang="en-US" dirty="0"/>
            <a:t>Up to $25k of each subaward</a:t>
          </a:r>
        </a:p>
      </dgm:t>
    </dgm:pt>
    <dgm:pt modelId="{24CFDC66-D137-4DE9-886C-6770BC1E9CE8}" type="parTrans" cxnId="{C9CFC76B-26C4-490A-9C2D-D6EB46B6912A}">
      <dgm:prSet/>
      <dgm:spPr/>
      <dgm:t>
        <a:bodyPr/>
        <a:lstStyle/>
        <a:p>
          <a:endParaRPr lang="en-US"/>
        </a:p>
      </dgm:t>
    </dgm:pt>
    <dgm:pt modelId="{33F18D5D-C396-45F7-835E-C66946D8F176}" type="sibTrans" cxnId="{C9CFC76B-26C4-490A-9C2D-D6EB46B6912A}">
      <dgm:prSet/>
      <dgm:spPr/>
      <dgm:t>
        <a:bodyPr/>
        <a:lstStyle/>
        <a:p>
          <a:endParaRPr lang="en-US"/>
        </a:p>
      </dgm:t>
    </dgm:pt>
    <dgm:pt modelId="{2F9A8D5D-55E5-4946-BDB4-45889DFBFBC6}">
      <dgm:prSet phldrT="[Text]"/>
      <dgm:spPr/>
      <dgm:t>
        <a:bodyPr/>
        <a:lstStyle/>
        <a:p>
          <a:r>
            <a:rPr lang="en-US" dirty="0"/>
            <a:t>Services</a:t>
          </a:r>
        </a:p>
      </dgm:t>
    </dgm:pt>
    <dgm:pt modelId="{A88D0939-205B-48D1-B117-5F671DAE54D2}" type="parTrans" cxnId="{2D25F33A-42FB-4B44-8635-1B9F2694997E}">
      <dgm:prSet/>
      <dgm:spPr/>
      <dgm:t>
        <a:bodyPr/>
        <a:lstStyle/>
        <a:p>
          <a:endParaRPr lang="en-US"/>
        </a:p>
      </dgm:t>
    </dgm:pt>
    <dgm:pt modelId="{86DA96EA-62BC-4B8C-839D-521E3EBB0ADA}" type="sibTrans" cxnId="{2D25F33A-42FB-4B44-8635-1B9F2694997E}">
      <dgm:prSet/>
      <dgm:spPr/>
      <dgm:t>
        <a:bodyPr/>
        <a:lstStyle/>
        <a:p>
          <a:endParaRPr lang="en-US"/>
        </a:p>
      </dgm:t>
    </dgm:pt>
    <dgm:pt modelId="{7F1DAC3F-7822-47B8-80EF-C6B58DCDF0C3}">
      <dgm:prSet phldrT="[Text]"/>
      <dgm:spPr/>
      <dgm:t>
        <a:bodyPr/>
        <a:lstStyle/>
        <a:p>
          <a:r>
            <a:rPr lang="en-US" dirty="0"/>
            <a:t>Travel</a:t>
          </a:r>
        </a:p>
      </dgm:t>
    </dgm:pt>
    <dgm:pt modelId="{F7AB6ED2-F74F-4928-8D1C-8A4E70620D60}" type="parTrans" cxnId="{F2DEBAAD-030F-436B-8B74-8EA598D324A1}">
      <dgm:prSet/>
      <dgm:spPr/>
      <dgm:t>
        <a:bodyPr/>
        <a:lstStyle/>
        <a:p>
          <a:endParaRPr lang="en-US"/>
        </a:p>
      </dgm:t>
    </dgm:pt>
    <dgm:pt modelId="{4EAAE2BD-8DF7-4571-ABDE-C06042C87647}" type="sibTrans" cxnId="{F2DEBAAD-030F-436B-8B74-8EA598D324A1}">
      <dgm:prSet/>
      <dgm:spPr/>
      <dgm:t>
        <a:bodyPr/>
        <a:lstStyle/>
        <a:p>
          <a:endParaRPr lang="en-US"/>
        </a:p>
      </dgm:t>
    </dgm:pt>
    <dgm:pt modelId="{E002E921-2C4C-45D3-9C72-2B4A642682C9}" type="pres">
      <dgm:prSet presAssocID="{D32CDC67-8C70-4CE6-9368-BC520256E534}" presName="diagram" presStyleCnt="0">
        <dgm:presLayoutVars>
          <dgm:dir/>
          <dgm:resizeHandles val="exact"/>
        </dgm:presLayoutVars>
      </dgm:prSet>
      <dgm:spPr/>
    </dgm:pt>
    <dgm:pt modelId="{4474900F-24DC-4793-A04D-328219EE1264}" type="pres">
      <dgm:prSet presAssocID="{3D4CB435-3CFD-4943-92E8-922ED28FAEA8}" presName="node" presStyleLbl="node1" presStyleIdx="0" presStyleCnt="7">
        <dgm:presLayoutVars>
          <dgm:bulletEnabled val="1"/>
        </dgm:presLayoutVars>
      </dgm:prSet>
      <dgm:spPr/>
    </dgm:pt>
    <dgm:pt modelId="{FB85A309-6CE8-495D-8B17-CE52928754D3}" type="pres">
      <dgm:prSet presAssocID="{85B44870-C85F-4C53-B490-0DF20128C74E}" presName="sibTrans" presStyleCnt="0"/>
      <dgm:spPr/>
    </dgm:pt>
    <dgm:pt modelId="{2F823C34-5988-4FBA-A06D-5F011654E4B6}" type="pres">
      <dgm:prSet presAssocID="{31FD4B2E-EAD8-4027-90EE-8E0883D8394E}" presName="node" presStyleLbl="node1" presStyleIdx="1" presStyleCnt="7">
        <dgm:presLayoutVars>
          <dgm:bulletEnabled val="1"/>
        </dgm:presLayoutVars>
      </dgm:prSet>
      <dgm:spPr/>
    </dgm:pt>
    <dgm:pt modelId="{4EFCC633-5B12-4FB9-962E-1466C42C7B23}" type="pres">
      <dgm:prSet presAssocID="{27A06C4B-E015-48D3-9A39-9C58F2E3CDDE}" presName="sibTrans" presStyleCnt="0"/>
      <dgm:spPr/>
    </dgm:pt>
    <dgm:pt modelId="{8BE1705B-6BF9-4694-801B-0B5897DB587D}" type="pres">
      <dgm:prSet presAssocID="{AF1A771D-4FC7-47BA-BFEA-5D06AAA58B1B}" presName="node" presStyleLbl="node1" presStyleIdx="2" presStyleCnt="7">
        <dgm:presLayoutVars>
          <dgm:bulletEnabled val="1"/>
        </dgm:presLayoutVars>
      </dgm:prSet>
      <dgm:spPr/>
    </dgm:pt>
    <dgm:pt modelId="{1C4C3C3E-D429-4689-9366-27259D272C2C}" type="pres">
      <dgm:prSet presAssocID="{88B4D9C0-F3FD-46F6-B2EE-8327F829151E}" presName="sibTrans" presStyleCnt="0"/>
      <dgm:spPr/>
    </dgm:pt>
    <dgm:pt modelId="{1B9B85F3-8E42-40F2-9009-F6350DA615B7}" type="pres">
      <dgm:prSet presAssocID="{EB6F9ECB-452F-41BE-97E9-6DE8EDDE4D58}" presName="node" presStyleLbl="node1" presStyleIdx="3" presStyleCnt="7">
        <dgm:presLayoutVars>
          <dgm:bulletEnabled val="1"/>
        </dgm:presLayoutVars>
      </dgm:prSet>
      <dgm:spPr/>
    </dgm:pt>
    <dgm:pt modelId="{1877D60E-EA12-42E2-9417-510C89F442E1}" type="pres">
      <dgm:prSet presAssocID="{A1475D35-25E5-4654-AC12-245452DFF97B}" presName="sibTrans" presStyleCnt="0"/>
      <dgm:spPr/>
    </dgm:pt>
    <dgm:pt modelId="{413AFD80-AE2F-42CD-834E-7EE32247E163}" type="pres">
      <dgm:prSet presAssocID="{2F9A8D5D-55E5-4946-BDB4-45889DFBFBC6}" presName="node" presStyleLbl="node1" presStyleIdx="4" presStyleCnt="7">
        <dgm:presLayoutVars>
          <dgm:bulletEnabled val="1"/>
        </dgm:presLayoutVars>
      </dgm:prSet>
      <dgm:spPr/>
    </dgm:pt>
    <dgm:pt modelId="{D2EA45CC-FA06-44C1-BA00-607A0BE884A4}" type="pres">
      <dgm:prSet presAssocID="{86DA96EA-62BC-4B8C-839D-521E3EBB0ADA}" presName="sibTrans" presStyleCnt="0"/>
      <dgm:spPr/>
    </dgm:pt>
    <dgm:pt modelId="{C897FF7A-A9E4-4706-97DD-6AA01BE71AD9}" type="pres">
      <dgm:prSet presAssocID="{7F1DAC3F-7822-47B8-80EF-C6B58DCDF0C3}" presName="node" presStyleLbl="node1" presStyleIdx="5" presStyleCnt="7">
        <dgm:presLayoutVars>
          <dgm:bulletEnabled val="1"/>
        </dgm:presLayoutVars>
      </dgm:prSet>
      <dgm:spPr/>
    </dgm:pt>
    <dgm:pt modelId="{83A1EF10-B22D-4D7A-B588-33EEF78879BB}" type="pres">
      <dgm:prSet presAssocID="{4EAAE2BD-8DF7-4571-ABDE-C06042C87647}" presName="sibTrans" presStyleCnt="0"/>
      <dgm:spPr/>
    </dgm:pt>
    <dgm:pt modelId="{19B90AA4-0E43-4A07-A533-C37030CED419}" type="pres">
      <dgm:prSet presAssocID="{C7EF7421-03F7-4A9E-A4E9-55EA8FCA8A79}" presName="node" presStyleLbl="node1" presStyleIdx="6" presStyleCnt="7">
        <dgm:presLayoutVars>
          <dgm:bulletEnabled val="1"/>
        </dgm:presLayoutVars>
      </dgm:prSet>
      <dgm:spPr/>
    </dgm:pt>
  </dgm:ptLst>
  <dgm:cxnLst>
    <dgm:cxn modelId="{3179AF12-85E4-45D4-B918-FE2973335C29}" srcId="{D32CDC67-8C70-4CE6-9368-BC520256E534}" destId="{EB6F9ECB-452F-41BE-97E9-6DE8EDDE4D58}" srcOrd="3" destOrd="0" parTransId="{0F256AD5-86EC-48BC-A7DC-4255D7736D6F}" sibTransId="{A1475D35-25E5-4654-AC12-245452DFF97B}"/>
    <dgm:cxn modelId="{1470622E-BAE6-4905-AF07-3B5ED153CCA6}" type="presOf" srcId="{C7EF7421-03F7-4A9E-A4E9-55EA8FCA8A79}" destId="{19B90AA4-0E43-4A07-A533-C37030CED419}" srcOrd="0" destOrd="0" presId="urn:microsoft.com/office/officeart/2005/8/layout/default"/>
    <dgm:cxn modelId="{2D25F33A-42FB-4B44-8635-1B9F2694997E}" srcId="{D32CDC67-8C70-4CE6-9368-BC520256E534}" destId="{2F9A8D5D-55E5-4946-BDB4-45889DFBFBC6}" srcOrd="4" destOrd="0" parTransId="{A88D0939-205B-48D1-B117-5F671DAE54D2}" sibTransId="{86DA96EA-62BC-4B8C-839D-521E3EBB0ADA}"/>
    <dgm:cxn modelId="{703DC866-A92E-4B83-B076-F7F65EF732F0}" srcId="{D32CDC67-8C70-4CE6-9368-BC520256E534}" destId="{31FD4B2E-EAD8-4027-90EE-8E0883D8394E}" srcOrd="1" destOrd="0" parTransId="{1C558517-02C3-44F9-9776-77CDE11B83AC}" sibTransId="{27A06C4B-E015-48D3-9A39-9C58F2E3CDDE}"/>
    <dgm:cxn modelId="{C9CFC76B-26C4-490A-9C2D-D6EB46B6912A}" srcId="{D32CDC67-8C70-4CE6-9368-BC520256E534}" destId="{C7EF7421-03F7-4A9E-A4E9-55EA8FCA8A79}" srcOrd="6" destOrd="0" parTransId="{24CFDC66-D137-4DE9-886C-6770BC1E9CE8}" sibTransId="{33F18D5D-C396-45F7-835E-C66946D8F176}"/>
    <dgm:cxn modelId="{FBF67574-99EF-4A40-B8F4-B748E357B3A8}" type="presOf" srcId="{7F1DAC3F-7822-47B8-80EF-C6B58DCDF0C3}" destId="{C897FF7A-A9E4-4706-97DD-6AA01BE71AD9}" srcOrd="0" destOrd="0" presId="urn:microsoft.com/office/officeart/2005/8/layout/default"/>
    <dgm:cxn modelId="{A23A7C83-F22A-4663-A725-E318E3E98103}" type="presOf" srcId="{31FD4B2E-EAD8-4027-90EE-8E0883D8394E}" destId="{2F823C34-5988-4FBA-A06D-5F011654E4B6}" srcOrd="0" destOrd="0" presId="urn:microsoft.com/office/officeart/2005/8/layout/default"/>
    <dgm:cxn modelId="{0C53D393-81A8-44A2-9BA5-8BE9A8CBD6CB}" type="presOf" srcId="{D32CDC67-8C70-4CE6-9368-BC520256E534}" destId="{E002E921-2C4C-45D3-9C72-2B4A642682C9}" srcOrd="0" destOrd="0" presId="urn:microsoft.com/office/officeart/2005/8/layout/default"/>
    <dgm:cxn modelId="{C1403295-918C-48C2-984A-EDEE58672406}" srcId="{D32CDC67-8C70-4CE6-9368-BC520256E534}" destId="{AF1A771D-4FC7-47BA-BFEA-5D06AAA58B1B}" srcOrd="2" destOrd="0" parTransId="{35D417D7-9A22-4FD7-AE29-49C6000A6223}" sibTransId="{88B4D9C0-F3FD-46F6-B2EE-8327F829151E}"/>
    <dgm:cxn modelId="{A10838A2-654E-4F9B-BD9C-CF43698014DE}" type="presOf" srcId="{3D4CB435-3CFD-4943-92E8-922ED28FAEA8}" destId="{4474900F-24DC-4793-A04D-328219EE1264}" srcOrd="0" destOrd="0" presId="urn:microsoft.com/office/officeart/2005/8/layout/default"/>
    <dgm:cxn modelId="{F2DEBAAD-030F-436B-8B74-8EA598D324A1}" srcId="{D32CDC67-8C70-4CE6-9368-BC520256E534}" destId="{7F1DAC3F-7822-47B8-80EF-C6B58DCDF0C3}" srcOrd="5" destOrd="0" parTransId="{F7AB6ED2-F74F-4928-8D1C-8A4E70620D60}" sibTransId="{4EAAE2BD-8DF7-4571-ABDE-C06042C87647}"/>
    <dgm:cxn modelId="{A75CF5CD-EA68-41D6-81A7-6ECEBDB8C94C}" type="presOf" srcId="{AF1A771D-4FC7-47BA-BFEA-5D06AAA58B1B}" destId="{8BE1705B-6BF9-4694-801B-0B5897DB587D}" srcOrd="0" destOrd="0" presId="urn:microsoft.com/office/officeart/2005/8/layout/default"/>
    <dgm:cxn modelId="{810425E3-FF41-4DDC-9E68-1BF35A39DDB9}" type="presOf" srcId="{2F9A8D5D-55E5-4946-BDB4-45889DFBFBC6}" destId="{413AFD80-AE2F-42CD-834E-7EE32247E163}" srcOrd="0" destOrd="0" presId="urn:microsoft.com/office/officeart/2005/8/layout/default"/>
    <dgm:cxn modelId="{7496C0F1-7D03-487B-B223-E5B1CEDDA02C}" srcId="{D32CDC67-8C70-4CE6-9368-BC520256E534}" destId="{3D4CB435-3CFD-4943-92E8-922ED28FAEA8}" srcOrd="0" destOrd="0" parTransId="{64352C4C-7C1D-4880-A76F-9107ED1266A2}" sibTransId="{85B44870-C85F-4C53-B490-0DF20128C74E}"/>
    <dgm:cxn modelId="{6CE86CF3-36FB-4900-AE07-4C33AD2A6B79}" type="presOf" srcId="{EB6F9ECB-452F-41BE-97E9-6DE8EDDE4D58}" destId="{1B9B85F3-8E42-40F2-9009-F6350DA615B7}" srcOrd="0" destOrd="0" presId="urn:microsoft.com/office/officeart/2005/8/layout/default"/>
    <dgm:cxn modelId="{636DE500-94C1-4C4F-ABC6-2F03641FEC45}" type="presParOf" srcId="{E002E921-2C4C-45D3-9C72-2B4A642682C9}" destId="{4474900F-24DC-4793-A04D-328219EE1264}" srcOrd="0" destOrd="0" presId="urn:microsoft.com/office/officeart/2005/8/layout/default"/>
    <dgm:cxn modelId="{4BD6C632-445C-4BB9-A76A-7CA7459BDF08}" type="presParOf" srcId="{E002E921-2C4C-45D3-9C72-2B4A642682C9}" destId="{FB85A309-6CE8-495D-8B17-CE52928754D3}" srcOrd="1" destOrd="0" presId="urn:microsoft.com/office/officeart/2005/8/layout/default"/>
    <dgm:cxn modelId="{15456E0D-B84A-4EEF-9B5D-3640059ECC29}" type="presParOf" srcId="{E002E921-2C4C-45D3-9C72-2B4A642682C9}" destId="{2F823C34-5988-4FBA-A06D-5F011654E4B6}" srcOrd="2" destOrd="0" presId="urn:microsoft.com/office/officeart/2005/8/layout/default"/>
    <dgm:cxn modelId="{454316C5-FB54-4692-AC68-AFD28DF94835}" type="presParOf" srcId="{E002E921-2C4C-45D3-9C72-2B4A642682C9}" destId="{4EFCC633-5B12-4FB9-962E-1466C42C7B23}" srcOrd="3" destOrd="0" presId="urn:microsoft.com/office/officeart/2005/8/layout/default"/>
    <dgm:cxn modelId="{F2B5CFAC-F170-4133-9321-8A854CF3C532}" type="presParOf" srcId="{E002E921-2C4C-45D3-9C72-2B4A642682C9}" destId="{8BE1705B-6BF9-4694-801B-0B5897DB587D}" srcOrd="4" destOrd="0" presId="urn:microsoft.com/office/officeart/2005/8/layout/default"/>
    <dgm:cxn modelId="{1FC7C62C-9869-4CB0-8D1B-B00D206B073F}" type="presParOf" srcId="{E002E921-2C4C-45D3-9C72-2B4A642682C9}" destId="{1C4C3C3E-D429-4689-9366-27259D272C2C}" srcOrd="5" destOrd="0" presId="urn:microsoft.com/office/officeart/2005/8/layout/default"/>
    <dgm:cxn modelId="{566211B7-2040-4E6F-B5E7-AE93D5A2E831}" type="presParOf" srcId="{E002E921-2C4C-45D3-9C72-2B4A642682C9}" destId="{1B9B85F3-8E42-40F2-9009-F6350DA615B7}" srcOrd="6" destOrd="0" presId="urn:microsoft.com/office/officeart/2005/8/layout/default"/>
    <dgm:cxn modelId="{18FCD47A-A0A8-4297-86EB-B670068567FF}" type="presParOf" srcId="{E002E921-2C4C-45D3-9C72-2B4A642682C9}" destId="{1877D60E-EA12-42E2-9417-510C89F442E1}" srcOrd="7" destOrd="0" presId="urn:microsoft.com/office/officeart/2005/8/layout/default"/>
    <dgm:cxn modelId="{7CFE6882-83BA-448A-80E3-B4854CFAC74A}" type="presParOf" srcId="{E002E921-2C4C-45D3-9C72-2B4A642682C9}" destId="{413AFD80-AE2F-42CD-834E-7EE32247E163}" srcOrd="8" destOrd="0" presId="urn:microsoft.com/office/officeart/2005/8/layout/default"/>
    <dgm:cxn modelId="{110D1B6D-240B-4518-AEA7-3E2DC95CEAFE}" type="presParOf" srcId="{E002E921-2C4C-45D3-9C72-2B4A642682C9}" destId="{D2EA45CC-FA06-44C1-BA00-607A0BE884A4}" srcOrd="9" destOrd="0" presId="urn:microsoft.com/office/officeart/2005/8/layout/default"/>
    <dgm:cxn modelId="{5A40CC5C-5395-4B4F-B771-DCC5DE596BFE}" type="presParOf" srcId="{E002E921-2C4C-45D3-9C72-2B4A642682C9}" destId="{C897FF7A-A9E4-4706-97DD-6AA01BE71AD9}" srcOrd="10" destOrd="0" presId="urn:microsoft.com/office/officeart/2005/8/layout/default"/>
    <dgm:cxn modelId="{17756E94-C08A-4700-B03F-51B5F0EC68A6}" type="presParOf" srcId="{E002E921-2C4C-45D3-9C72-2B4A642682C9}" destId="{83A1EF10-B22D-4D7A-B588-33EEF78879BB}" srcOrd="11" destOrd="0" presId="urn:microsoft.com/office/officeart/2005/8/layout/default"/>
    <dgm:cxn modelId="{C2A3EE6F-3CB4-4FF6-A583-18A49908A3D0}" type="presParOf" srcId="{E002E921-2C4C-45D3-9C72-2B4A642682C9}" destId="{19B90AA4-0E43-4A07-A533-C37030CED41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32CDC67-8C70-4CE6-9368-BC520256E534}"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AF1A771D-4FC7-47BA-BFEA-5D06AAA58B1B}">
      <dgm:prSet phldrT="[Text]"/>
      <dgm:spPr/>
      <dgm:t>
        <a:bodyPr/>
        <a:lstStyle/>
        <a:p>
          <a:r>
            <a:rPr lang="en-US" dirty="0"/>
            <a:t>Equipment</a:t>
          </a:r>
        </a:p>
      </dgm:t>
    </dgm:pt>
    <dgm:pt modelId="{35D417D7-9A22-4FD7-AE29-49C6000A6223}" type="parTrans" cxnId="{C1403295-918C-48C2-984A-EDEE58672406}">
      <dgm:prSet/>
      <dgm:spPr/>
      <dgm:t>
        <a:bodyPr/>
        <a:lstStyle/>
        <a:p>
          <a:endParaRPr lang="en-US"/>
        </a:p>
      </dgm:t>
    </dgm:pt>
    <dgm:pt modelId="{88B4D9C0-F3FD-46F6-B2EE-8327F829151E}" type="sibTrans" cxnId="{C1403295-918C-48C2-984A-EDEE58672406}">
      <dgm:prSet/>
      <dgm:spPr/>
      <dgm:t>
        <a:bodyPr/>
        <a:lstStyle/>
        <a:p>
          <a:endParaRPr lang="en-US"/>
        </a:p>
      </dgm:t>
    </dgm:pt>
    <dgm:pt modelId="{3564DB1E-C660-4F00-A6D2-C5B828172A6C}">
      <dgm:prSet phldrT="[Text]"/>
      <dgm:spPr/>
      <dgm:t>
        <a:bodyPr/>
        <a:lstStyle/>
        <a:p>
          <a:r>
            <a:rPr lang="en-US" dirty="0"/>
            <a:t>Capital Expenditures</a:t>
          </a:r>
        </a:p>
      </dgm:t>
    </dgm:pt>
    <dgm:pt modelId="{9202F86F-4D8A-4D74-A472-2D0A583B706B}" type="parTrans" cxnId="{C986B51A-1757-4F1D-9B5B-CDE24A4B0A35}">
      <dgm:prSet/>
      <dgm:spPr/>
      <dgm:t>
        <a:bodyPr/>
        <a:lstStyle/>
        <a:p>
          <a:endParaRPr lang="en-US"/>
        </a:p>
      </dgm:t>
    </dgm:pt>
    <dgm:pt modelId="{AFEA628B-7797-4797-AB3D-625EA5A80A6C}" type="sibTrans" cxnId="{C986B51A-1757-4F1D-9B5B-CDE24A4B0A35}">
      <dgm:prSet/>
      <dgm:spPr/>
      <dgm:t>
        <a:bodyPr/>
        <a:lstStyle/>
        <a:p>
          <a:endParaRPr lang="en-US"/>
        </a:p>
      </dgm:t>
    </dgm:pt>
    <dgm:pt modelId="{4D3CCDAA-04B7-4125-85E6-DA2373DA52CD}">
      <dgm:prSet phldrT="[Text]"/>
      <dgm:spPr/>
      <dgm:t>
        <a:bodyPr/>
        <a:lstStyle/>
        <a:p>
          <a:r>
            <a:rPr lang="en-US" dirty="0"/>
            <a:t>Charges for Patient Care</a:t>
          </a:r>
        </a:p>
      </dgm:t>
    </dgm:pt>
    <dgm:pt modelId="{5F402290-C39B-4A32-8F29-37B2CA1A0C8B}" type="parTrans" cxnId="{E29ADAD5-9828-4861-A145-1BAF5F99E795}">
      <dgm:prSet/>
      <dgm:spPr/>
      <dgm:t>
        <a:bodyPr/>
        <a:lstStyle/>
        <a:p>
          <a:endParaRPr lang="en-US"/>
        </a:p>
      </dgm:t>
    </dgm:pt>
    <dgm:pt modelId="{4267571C-4BBE-4815-9095-47A3C795A912}" type="sibTrans" cxnId="{E29ADAD5-9828-4861-A145-1BAF5F99E795}">
      <dgm:prSet/>
      <dgm:spPr/>
      <dgm:t>
        <a:bodyPr/>
        <a:lstStyle/>
        <a:p>
          <a:endParaRPr lang="en-US"/>
        </a:p>
      </dgm:t>
    </dgm:pt>
    <dgm:pt modelId="{1071E45D-1E9B-4EC2-89AB-1D40DE4B90AA}">
      <dgm:prSet phldrT="[Text]"/>
      <dgm:spPr/>
      <dgm:t>
        <a:bodyPr/>
        <a:lstStyle/>
        <a:p>
          <a:r>
            <a:rPr lang="en-US" dirty="0"/>
            <a:t>Rental Costs</a:t>
          </a:r>
        </a:p>
      </dgm:t>
    </dgm:pt>
    <dgm:pt modelId="{B1299AD1-7A48-43E8-94FD-B03823A2A3EB}" type="parTrans" cxnId="{80448BC7-61C0-474B-B64C-AFA5EAFAFCDE}">
      <dgm:prSet/>
      <dgm:spPr/>
      <dgm:t>
        <a:bodyPr/>
        <a:lstStyle/>
        <a:p>
          <a:endParaRPr lang="en-US"/>
        </a:p>
      </dgm:t>
    </dgm:pt>
    <dgm:pt modelId="{8B47B422-FAE9-48F6-AA7E-431323A26175}" type="sibTrans" cxnId="{80448BC7-61C0-474B-B64C-AFA5EAFAFCDE}">
      <dgm:prSet/>
      <dgm:spPr/>
      <dgm:t>
        <a:bodyPr/>
        <a:lstStyle/>
        <a:p>
          <a:endParaRPr lang="en-US"/>
        </a:p>
      </dgm:t>
    </dgm:pt>
    <dgm:pt modelId="{01BABA26-9956-4AD5-8BBF-3A4B4BF949E9}">
      <dgm:prSet phldrT="[Text]"/>
      <dgm:spPr/>
      <dgm:t>
        <a:bodyPr/>
        <a:lstStyle/>
        <a:p>
          <a:r>
            <a:rPr lang="en-US" dirty="0"/>
            <a:t>Tuition Remission</a:t>
          </a:r>
        </a:p>
      </dgm:t>
    </dgm:pt>
    <dgm:pt modelId="{9DDB0BA7-B59E-4636-9CC4-46C652623C3A}" type="parTrans" cxnId="{65A93C3F-1C2A-4FF4-9F73-8F8B8C3AF125}">
      <dgm:prSet/>
      <dgm:spPr/>
      <dgm:t>
        <a:bodyPr/>
        <a:lstStyle/>
        <a:p>
          <a:endParaRPr lang="en-US"/>
        </a:p>
      </dgm:t>
    </dgm:pt>
    <dgm:pt modelId="{F285FF09-F90A-4A6A-A31C-7C26171F2256}" type="sibTrans" cxnId="{65A93C3F-1C2A-4FF4-9F73-8F8B8C3AF125}">
      <dgm:prSet/>
      <dgm:spPr/>
      <dgm:t>
        <a:bodyPr/>
        <a:lstStyle/>
        <a:p>
          <a:endParaRPr lang="en-US"/>
        </a:p>
      </dgm:t>
    </dgm:pt>
    <dgm:pt modelId="{E9BA9C5E-CED1-4FEE-AFBC-38FAF9853822}">
      <dgm:prSet phldrT="[Text]"/>
      <dgm:spPr/>
      <dgm:t>
        <a:bodyPr/>
        <a:lstStyle/>
        <a:p>
          <a:r>
            <a:rPr lang="en-US" dirty="0"/>
            <a:t>Scholarships</a:t>
          </a:r>
        </a:p>
      </dgm:t>
    </dgm:pt>
    <dgm:pt modelId="{193B9815-D92E-4BE9-A2D0-8C8537E91C6E}" type="parTrans" cxnId="{FFE3D31E-A71C-4318-A602-C0C3F5E5D898}">
      <dgm:prSet/>
      <dgm:spPr/>
      <dgm:t>
        <a:bodyPr/>
        <a:lstStyle/>
        <a:p>
          <a:endParaRPr lang="en-US"/>
        </a:p>
      </dgm:t>
    </dgm:pt>
    <dgm:pt modelId="{020EAD31-93A2-47E5-A907-A77D3F8C3A41}" type="sibTrans" cxnId="{FFE3D31E-A71C-4318-A602-C0C3F5E5D898}">
      <dgm:prSet/>
      <dgm:spPr/>
      <dgm:t>
        <a:bodyPr/>
        <a:lstStyle/>
        <a:p>
          <a:endParaRPr lang="en-US"/>
        </a:p>
      </dgm:t>
    </dgm:pt>
    <dgm:pt modelId="{CBD6BD7A-2384-4D14-AC44-FD4890962ED3}">
      <dgm:prSet phldrT="[Text]"/>
      <dgm:spPr/>
      <dgm:t>
        <a:bodyPr/>
        <a:lstStyle/>
        <a:p>
          <a:r>
            <a:rPr lang="en-US" dirty="0"/>
            <a:t>Fellowships</a:t>
          </a:r>
        </a:p>
      </dgm:t>
    </dgm:pt>
    <dgm:pt modelId="{AC5C351D-821D-4111-B0E4-F543D6372ADB}" type="parTrans" cxnId="{67C48D48-10BB-435B-BE79-D35C5C9B9ABE}">
      <dgm:prSet/>
      <dgm:spPr/>
      <dgm:t>
        <a:bodyPr/>
        <a:lstStyle/>
        <a:p>
          <a:endParaRPr lang="en-US"/>
        </a:p>
      </dgm:t>
    </dgm:pt>
    <dgm:pt modelId="{4BC22A5B-CD96-461D-BB9B-46BD513859B5}" type="sibTrans" cxnId="{67C48D48-10BB-435B-BE79-D35C5C9B9ABE}">
      <dgm:prSet/>
      <dgm:spPr/>
      <dgm:t>
        <a:bodyPr/>
        <a:lstStyle/>
        <a:p>
          <a:endParaRPr lang="en-US"/>
        </a:p>
      </dgm:t>
    </dgm:pt>
    <dgm:pt modelId="{E998AB05-F053-4049-8D54-BE08D957BFB4}">
      <dgm:prSet phldrT="[Text]"/>
      <dgm:spPr/>
      <dgm:t>
        <a:bodyPr/>
        <a:lstStyle/>
        <a:p>
          <a:r>
            <a:rPr lang="en-US" dirty="0"/>
            <a:t>Participant Support Costs</a:t>
          </a:r>
        </a:p>
      </dgm:t>
    </dgm:pt>
    <dgm:pt modelId="{FAB58794-62B5-4FC1-9531-D09D219CFAAF}" type="parTrans" cxnId="{5EE45629-13EE-458C-96CE-92644ACE665F}">
      <dgm:prSet/>
      <dgm:spPr/>
      <dgm:t>
        <a:bodyPr/>
        <a:lstStyle/>
        <a:p>
          <a:endParaRPr lang="en-US"/>
        </a:p>
      </dgm:t>
    </dgm:pt>
    <dgm:pt modelId="{7F0CF52F-9E5B-4F91-A9E3-DE9EACBDD793}" type="sibTrans" cxnId="{5EE45629-13EE-458C-96CE-92644ACE665F}">
      <dgm:prSet/>
      <dgm:spPr/>
      <dgm:t>
        <a:bodyPr/>
        <a:lstStyle/>
        <a:p>
          <a:endParaRPr lang="en-US"/>
        </a:p>
      </dgm:t>
    </dgm:pt>
    <dgm:pt modelId="{7DB155C4-2703-45F6-8E61-FA26F1125C5D}">
      <dgm:prSet phldrT="[Text]"/>
      <dgm:spPr/>
      <dgm:t>
        <a:bodyPr/>
        <a:lstStyle/>
        <a:p>
          <a:r>
            <a:rPr lang="en-US" dirty="0"/>
            <a:t>Portion of each subaward &gt; $25k</a:t>
          </a:r>
        </a:p>
      </dgm:t>
    </dgm:pt>
    <dgm:pt modelId="{B24A340B-D6F2-45B0-BB2B-C20CB13B7AA8}" type="parTrans" cxnId="{A5BFA52B-C73D-43FF-80EA-C4AA49D58CD3}">
      <dgm:prSet/>
      <dgm:spPr/>
      <dgm:t>
        <a:bodyPr/>
        <a:lstStyle/>
        <a:p>
          <a:endParaRPr lang="en-US"/>
        </a:p>
      </dgm:t>
    </dgm:pt>
    <dgm:pt modelId="{0E32A206-2E30-4CF7-8E38-8CD8DE01FFC1}" type="sibTrans" cxnId="{A5BFA52B-C73D-43FF-80EA-C4AA49D58CD3}">
      <dgm:prSet/>
      <dgm:spPr/>
      <dgm:t>
        <a:bodyPr/>
        <a:lstStyle/>
        <a:p>
          <a:endParaRPr lang="en-US"/>
        </a:p>
      </dgm:t>
    </dgm:pt>
    <dgm:pt modelId="{E002E921-2C4C-45D3-9C72-2B4A642682C9}" type="pres">
      <dgm:prSet presAssocID="{D32CDC67-8C70-4CE6-9368-BC520256E534}" presName="diagram" presStyleCnt="0">
        <dgm:presLayoutVars>
          <dgm:dir/>
          <dgm:resizeHandles val="exact"/>
        </dgm:presLayoutVars>
      </dgm:prSet>
      <dgm:spPr/>
    </dgm:pt>
    <dgm:pt modelId="{8BE1705B-6BF9-4694-801B-0B5897DB587D}" type="pres">
      <dgm:prSet presAssocID="{AF1A771D-4FC7-47BA-BFEA-5D06AAA58B1B}" presName="node" presStyleLbl="node1" presStyleIdx="0" presStyleCnt="9">
        <dgm:presLayoutVars>
          <dgm:bulletEnabled val="1"/>
        </dgm:presLayoutVars>
      </dgm:prSet>
      <dgm:spPr/>
    </dgm:pt>
    <dgm:pt modelId="{D253FF1F-E0BA-4B81-BD50-14477050EA44}" type="pres">
      <dgm:prSet presAssocID="{88B4D9C0-F3FD-46F6-B2EE-8327F829151E}" presName="sibTrans" presStyleCnt="0"/>
      <dgm:spPr/>
    </dgm:pt>
    <dgm:pt modelId="{CA3AD448-92C9-49FE-AD66-1857D7356FBC}" type="pres">
      <dgm:prSet presAssocID="{3564DB1E-C660-4F00-A6D2-C5B828172A6C}" presName="node" presStyleLbl="node1" presStyleIdx="1" presStyleCnt="9">
        <dgm:presLayoutVars>
          <dgm:bulletEnabled val="1"/>
        </dgm:presLayoutVars>
      </dgm:prSet>
      <dgm:spPr/>
    </dgm:pt>
    <dgm:pt modelId="{DA3F192C-B137-45E0-9650-F8CE6A531986}" type="pres">
      <dgm:prSet presAssocID="{AFEA628B-7797-4797-AB3D-625EA5A80A6C}" presName="sibTrans" presStyleCnt="0"/>
      <dgm:spPr/>
    </dgm:pt>
    <dgm:pt modelId="{25390124-83A5-4A9B-BD19-77887478ADAC}" type="pres">
      <dgm:prSet presAssocID="{4D3CCDAA-04B7-4125-85E6-DA2373DA52CD}" presName="node" presStyleLbl="node1" presStyleIdx="2" presStyleCnt="9">
        <dgm:presLayoutVars>
          <dgm:bulletEnabled val="1"/>
        </dgm:presLayoutVars>
      </dgm:prSet>
      <dgm:spPr/>
    </dgm:pt>
    <dgm:pt modelId="{A7FF5C20-49C4-41CD-9B59-ABC09545640D}" type="pres">
      <dgm:prSet presAssocID="{4267571C-4BBE-4815-9095-47A3C795A912}" presName="sibTrans" presStyleCnt="0"/>
      <dgm:spPr/>
    </dgm:pt>
    <dgm:pt modelId="{A0F36AB3-A6D6-4D46-9604-9091DCE438D4}" type="pres">
      <dgm:prSet presAssocID="{1071E45D-1E9B-4EC2-89AB-1D40DE4B90AA}" presName="node" presStyleLbl="node1" presStyleIdx="3" presStyleCnt="9">
        <dgm:presLayoutVars>
          <dgm:bulletEnabled val="1"/>
        </dgm:presLayoutVars>
      </dgm:prSet>
      <dgm:spPr/>
    </dgm:pt>
    <dgm:pt modelId="{0EE975A0-47E6-49C1-A510-12052DFE6CC8}" type="pres">
      <dgm:prSet presAssocID="{8B47B422-FAE9-48F6-AA7E-431323A26175}" presName="sibTrans" presStyleCnt="0"/>
      <dgm:spPr/>
    </dgm:pt>
    <dgm:pt modelId="{3F6ECF08-E8E2-484B-AF86-A8896A4D2393}" type="pres">
      <dgm:prSet presAssocID="{01BABA26-9956-4AD5-8BBF-3A4B4BF949E9}" presName="node" presStyleLbl="node1" presStyleIdx="4" presStyleCnt="9">
        <dgm:presLayoutVars>
          <dgm:bulletEnabled val="1"/>
        </dgm:presLayoutVars>
      </dgm:prSet>
      <dgm:spPr/>
    </dgm:pt>
    <dgm:pt modelId="{8386A31B-908A-419E-9D77-3039E35198D3}" type="pres">
      <dgm:prSet presAssocID="{F285FF09-F90A-4A6A-A31C-7C26171F2256}" presName="sibTrans" presStyleCnt="0"/>
      <dgm:spPr/>
    </dgm:pt>
    <dgm:pt modelId="{E2B80A56-63A1-4069-8125-599C29BFE18A}" type="pres">
      <dgm:prSet presAssocID="{E9BA9C5E-CED1-4FEE-AFBC-38FAF9853822}" presName="node" presStyleLbl="node1" presStyleIdx="5" presStyleCnt="9">
        <dgm:presLayoutVars>
          <dgm:bulletEnabled val="1"/>
        </dgm:presLayoutVars>
      </dgm:prSet>
      <dgm:spPr/>
    </dgm:pt>
    <dgm:pt modelId="{2CDF3081-88EE-4D40-B48B-6BD9FF4004D5}" type="pres">
      <dgm:prSet presAssocID="{020EAD31-93A2-47E5-A907-A77D3F8C3A41}" presName="sibTrans" presStyleCnt="0"/>
      <dgm:spPr/>
    </dgm:pt>
    <dgm:pt modelId="{2FD5A5AE-A3EF-40DF-B0BB-04B676A4B734}" type="pres">
      <dgm:prSet presAssocID="{CBD6BD7A-2384-4D14-AC44-FD4890962ED3}" presName="node" presStyleLbl="node1" presStyleIdx="6" presStyleCnt="9">
        <dgm:presLayoutVars>
          <dgm:bulletEnabled val="1"/>
        </dgm:presLayoutVars>
      </dgm:prSet>
      <dgm:spPr/>
    </dgm:pt>
    <dgm:pt modelId="{DD7EF928-82C6-46DD-B5A3-F923680AB4C7}" type="pres">
      <dgm:prSet presAssocID="{4BC22A5B-CD96-461D-BB9B-46BD513859B5}" presName="sibTrans" presStyleCnt="0"/>
      <dgm:spPr/>
    </dgm:pt>
    <dgm:pt modelId="{F525D4D1-9784-43D4-8F70-9E65E7673279}" type="pres">
      <dgm:prSet presAssocID="{E998AB05-F053-4049-8D54-BE08D957BFB4}" presName="node" presStyleLbl="node1" presStyleIdx="7" presStyleCnt="9">
        <dgm:presLayoutVars>
          <dgm:bulletEnabled val="1"/>
        </dgm:presLayoutVars>
      </dgm:prSet>
      <dgm:spPr/>
    </dgm:pt>
    <dgm:pt modelId="{61224632-68E2-4C46-9F72-D0C36294089F}" type="pres">
      <dgm:prSet presAssocID="{7F0CF52F-9E5B-4F91-A9E3-DE9EACBDD793}" presName="sibTrans" presStyleCnt="0"/>
      <dgm:spPr/>
    </dgm:pt>
    <dgm:pt modelId="{E594D46C-B0B6-444B-BDBC-3BD4C3740291}" type="pres">
      <dgm:prSet presAssocID="{7DB155C4-2703-45F6-8E61-FA26F1125C5D}" presName="node" presStyleLbl="node1" presStyleIdx="8" presStyleCnt="9">
        <dgm:presLayoutVars>
          <dgm:bulletEnabled val="1"/>
        </dgm:presLayoutVars>
      </dgm:prSet>
      <dgm:spPr/>
    </dgm:pt>
  </dgm:ptLst>
  <dgm:cxnLst>
    <dgm:cxn modelId="{B2B89002-9094-4339-BAFC-3E1D6487AB3D}" type="presOf" srcId="{01BABA26-9956-4AD5-8BBF-3A4B4BF949E9}" destId="{3F6ECF08-E8E2-484B-AF86-A8896A4D2393}" srcOrd="0" destOrd="0" presId="urn:microsoft.com/office/officeart/2005/8/layout/default"/>
    <dgm:cxn modelId="{FD906908-A232-4B54-8F08-9619A6FB2DB6}" type="presOf" srcId="{CBD6BD7A-2384-4D14-AC44-FD4890962ED3}" destId="{2FD5A5AE-A3EF-40DF-B0BB-04B676A4B734}" srcOrd="0" destOrd="0" presId="urn:microsoft.com/office/officeart/2005/8/layout/default"/>
    <dgm:cxn modelId="{29B8910F-7CD4-4EDD-8B6F-70E40D3D9A5D}" type="presOf" srcId="{7DB155C4-2703-45F6-8E61-FA26F1125C5D}" destId="{E594D46C-B0B6-444B-BDBC-3BD4C3740291}" srcOrd="0" destOrd="0" presId="urn:microsoft.com/office/officeart/2005/8/layout/default"/>
    <dgm:cxn modelId="{C986B51A-1757-4F1D-9B5B-CDE24A4B0A35}" srcId="{D32CDC67-8C70-4CE6-9368-BC520256E534}" destId="{3564DB1E-C660-4F00-A6D2-C5B828172A6C}" srcOrd="1" destOrd="0" parTransId="{9202F86F-4D8A-4D74-A472-2D0A583B706B}" sibTransId="{AFEA628B-7797-4797-AB3D-625EA5A80A6C}"/>
    <dgm:cxn modelId="{FFE3D31E-A71C-4318-A602-C0C3F5E5D898}" srcId="{D32CDC67-8C70-4CE6-9368-BC520256E534}" destId="{E9BA9C5E-CED1-4FEE-AFBC-38FAF9853822}" srcOrd="5" destOrd="0" parTransId="{193B9815-D92E-4BE9-A2D0-8C8537E91C6E}" sibTransId="{020EAD31-93A2-47E5-A907-A77D3F8C3A41}"/>
    <dgm:cxn modelId="{5EE45629-13EE-458C-96CE-92644ACE665F}" srcId="{D32CDC67-8C70-4CE6-9368-BC520256E534}" destId="{E998AB05-F053-4049-8D54-BE08D957BFB4}" srcOrd="7" destOrd="0" parTransId="{FAB58794-62B5-4FC1-9531-D09D219CFAAF}" sibTransId="{7F0CF52F-9E5B-4F91-A9E3-DE9EACBDD793}"/>
    <dgm:cxn modelId="{A5BFA52B-C73D-43FF-80EA-C4AA49D58CD3}" srcId="{D32CDC67-8C70-4CE6-9368-BC520256E534}" destId="{7DB155C4-2703-45F6-8E61-FA26F1125C5D}" srcOrd="8" destOrd="0" parTransId="{B24A340B-D6F2-45B0-BB2B-C20CB13B7AA8}" sibTransId="{0E32A206-2E30-4CF7-8E38-8CD8DE01FFC1}"/>
    <dgm:cxn modelId="{65A93C3F-1C2A-4FF4-9F73-8F8B8C3AF125}" srcId="{D32CDC67-8C70-4CE6-9368-BC520256E534}" destId="{01BABA26-9956-4AD5-8BBF-3A4B4BF949E9}" srcOrd="4" destOrd="0" parTransId="{9DDB0BA7-B59E-4636-9CC4-46C652623C3A}" sibTransId="{F285FF09-F90A-4A6A-A31C-7C26171F2256}"/>
    <dgm:cxn modelId="{3AEAB35B-1437-4B17-B087-EDB169B4B1B5}" type="presOf" srcId="{3564DB1E-C660-4F00-A6D2-C5B828172A6C}" destId="{CA3AD448-92C9-49FE-AD66-1857D7356FBC}" srcOrd="0" destOrd="0" presId="urn:microsoft.com/office/officeart/2005/8/layout/default"/>
    <dgm:cxn modelId="{C4FD5B44-1D76-42C9-B37C-71BF2907AF6B}" type="presOf" srcId="{1071E45D-1E9B-4EC2-89AB-1D40DE4B90AA}" destId="{A0F36AB3-A6D6-4D46-9604-9091DCE438D4}" srcOrd="0" destOrd="0" presId="urn:microsoft.com/office/officeart/2005/8/layout/default"/>
    <dgm:cxn modelId="{67C48D48-10BB-435B-BE79-D35C5C9B9ABE}" srcId="{D32CDC67-8C70-4CE6-9368-BC520256E534}" destId="{CBD6BD7A-2384-4D14-AC44-FD4890962ED3}" srcOrd="6" destOrd="0" parTransId="{AC5C351D-821D-4111-B0E4-F543D6372ADB}" sibTransId="{4BC22A5B-CD96-461D-BB9B-46BD513859B5}"/>
    <dgm:cxn modelId="{0C53D393-81A8-44A2-9BA5-8BE9A8CBD6CB}" type="presOf" srcId="{D32CDC67-8C70-4CE6-9368-BC520256E534}" destId="{E002E921-2C4C-45D3-9C72-2B4A642682C9}" srcOrd="0" destOrd="0" presId="urn:microsoft.com/office/officeart/2005/8/layout/default"/>
    <dgm:cxn modelId="{C1403295-918C-48C2-984A-EDEE58672406}" srcId="{D32CDC67-8C70-4CE6-9368-BC520256E534}" destId="{AF1A771D-4FC7-47BA-BFEA-5D06AAA58B1B}" srcOrd="0" destOrd="0" parTransId="{35D417D7-9A22-4FD7-AE29-49C6000A6223}" sibTransId="{88B4D9C0-F3FD-46F6-B2EE-8327F829151E}"/>
    <dgm:cxn modelId="{A21F49B0-3B28-4045-8000-544667210AB4}" type="presOf" srcId="{4D3CCDAA-04B7-4125-85E6-DA2373DA52CD}" destId="{25390124-83A5-4A9B-BD19-77887478ADAC}" srcOrd="0" destOrd="0" presId="urn:microsoft.com/office/officeart/2005/8/layout/default"/>
    <dgm:cxn modelId="{80448BC7-61C0-474B-B64C-AFA5EAFAFCDE}" srcId="{D32CDC67-8C70-4CE6-9368-BC520256E534}" destId="{1071E45D-1E9B-4EC2-89AB-1D40DE4B90AA}" srcOrd="3" destOrd="0" parTransId="{B1299AD1-7A48-43E8-94FD-B03823A2A3EB}" sibTransId="{8B47B422-FAE9-48F6-AA7E-431323A26175}"/>
    <dgm:cxn modelId="{A75CF5CD-EA68-41D6-81A7-6ECEBDB8C94C}" type="presOf" srcId="{AF1A771D-4FC7-47BA-BFEA-5D06AAA58B1B}" destId="{8BE1705B-6BF9-4694-801B-0B5897DB587D}" srcOrd="0" destOrd="0" presId="urn:microsoft.com/office/officeart/2005/8/layout/default"/>
    <dgm:cxn modelId="{E29ADAD5-9828-4861-A145-1BAF5F99E795}" srcId="{D32CDC67-8C70-4CE6-9368-BC520256E534}" destId="{4D3CCDAA-04B7-4125-85E6-DA2373DA52CD}" srcOrd="2" destOrd="0" parTransId="{5F402290-C39B-4A32-8F29-37B2CA1A0C8B}" sibTransId="{4267571C-4BBE-4815-9095-47A3C795A912}"/>
    <dgm:cxn modelId="{97F33ADC-A71E-437B-A8A6-64020D866BAD}" type="presOf" srcId="{E9BA9C5E-CED1-4FEE-AFBC-38FAF9853822}" destId="{E2B80A56-63A1-4069-8125-599C29BFE18A}" srcOrd="0" destOrd="0" presId="urn:microsoft.com/office/officeart/2005/8/layout/default"/>
    <dgm:cxn modelId="{9598E7DF-D649-44E7-9251-F2FEE0224BBF}" type="presOf" srcId="{E998AB05-F053-4049-8D54-BE08D957BFB4}" destId="{F525D4D1-9784-43D4-8F70-9E65E7673279}" srcOrd="0" destOrd="0" presId="urn:microsoft.com/office/officeart/2005/8/layout/default"/>
    <dgm:cxn modelId="{F2B5CFAC-F170-4133-9321-8A854CF3C532}" type="presParOf" srcId="{E002E921-2C4C-45D3-9C72-2B4A642682C9}" destId="{8BE1705B-6BF9-4694-801B-0B5897DB587D}" srcOrd="0" destOrd="0" presId="urn:microsoft.com/office/officeart/2005/8/layout/default"/>
    <dgm:cxn modelId="{279B1A25-40C9-49F6-80FA-A808D5F4DCFF}" type="presParOf" srcId="{E002E921-2C4C-45D3-9C72-2B4A642682C9}" destId="{D253FF1F-E0BA-4B81-BD50-14477050EA44}" srcOrd="1" destOrd="0" presId="urn:microsoft.com/office/officeart/2005/8/layout/default"/>
    <dgm:cxn modelId="{F09E5FF2-378A-469D-87BC-5C4D4F22DCAC}" type="presParOf" srcId="{E002E921-2C4C-45D3-9C72-2B4A642682C9}" destId="{CA3AD448-92C9-49FE-AD66-1857D7356FBC}" srcOrd="2" destOrd="0" presId="urn:microsoft.com/office/officeart/2005/8/layout/default"/>
    <dgm:cxn modelId="{C6E0F834-3889-486E-A192-23597D9877E3}" type="presParOf" srcId="{E002E921-2C4C-45D3-9C72-2B4A642682C9}" destId="{DA3F192C-B137-45E0-9650-F8CE6A531986}" srcOrd="3" destOrd="0" presId="urn:microsoft.com/office/officeart/2005/8/layout/default"/>
    <dgm:cxn modelId="{B38AB09D-98D9-4EA8-8B30-000F12303F9E}" type="presParOf" srcId="{E002E921-2C4C-45D3-9C72-2B4A642682C9}" destId="{25390124-83A5-4A9B-BD19-77887478ADAC}" srcOrd="4" destOrd="0" presId="urn:microsoft.com/office/officeart/2005/8/layout/default"/>
    <dgm:cxn modelId="{FA481EDC-C526-4A6D-92EA-0247E146C2F7}" type="presParOf" srcId="{E002E921-2C4C-45D3-9C72-2B4A642682C9}" destId="{A7FF5C20-49C4-41CD-9B59-ABC09545640D}" srcOrd="5" destOrd="0" presId="urn:microsoft.com/office/officeart/2005/8/layout/default"/>
    <dgm:cxn modelId="{A5F1E9B0-3950-43A1-9342-0AD2B3A1B7E4}" type="presParOf" srcId="{E002E921-2C4C-45D3-9C72-2B4A642682C9}" destId="{A0F36AB3-A6D6-4D46-9604-9091DCE438D4}" srcOrd="6" destOrd="0" presId="urn:microsoft.com/office/officeart/2005/8/layout/default"/>
    <dgm:cxn modelId="{62C9FB35-9612-45B7-818E-F3EFA1C4FFBF}" type="presParOf" srcId="{E002E921-2C4C-45D3-9C72-2B4A642682C9}" destId="{0EE975A0-47E6-49C1-A510-12052DFE6CC8}" srcOrd="7" destOrd="0" presId="urn:microsoft.com/office/officeart/2005/8/layout/default"/>
    <dgm:cxn modelId="{A09F9215-237D-4101-8C4A-EE5DC0858EDC}" type="presParOf" srcId="{E002E921-2C4C-45D3-9C72-2B4A642682C9}" destId="{3F6ECF08-E8E2-484B-AF86-A8896A4D2393}" srcOrd="8" destOrd="0" presId="urn:microsoft.com/office/officeart/2005/8/layout/default"/>
    <dgm:cxn modelId="{06137A84-1EED-4AA8-99BA-4F600359CF51}" type="presParOf" srcId="{E002E921-2C4C-45D3-9C72-2B4A642682C9}" destId="{8386A31B-908A-419E-9D77-3039E35198D3}" srcOrd="9" destOrd="0" presId="urn:microsoft.com/office/officeart/2005/8/layout/default"/>
    <dgm:cxn modelId="{7E6D0D65-DFA2-4E5F-873B-54643D08C348}" type="presParOf" srcId="{E002E921-2C4C-45D3-9C72-2B4A642682C9}" destId="{E2B80A56-63A1-4069-8125-599C29BFE18A}" srcOrd="10" destOrd="0" presId="urn:microsoft.com/office/officeart/2005/8/layout/default"/>
    <dgm:cxn modelId="{E2F87BE6-9333-4986-B514-B8C3E7014A78}" type="presParOf" srcId="{E002E921-2C4C-45D3-9C72-2B4A642682C9}" destId="{2CDF3081-88EE-4D40-B48B-6BD9FF4004D5}" srcOrd="11" destOrd="0" presId="urn:microsoft.com/office/officeart/2005/8/layout/default"/>
    <dgm:cxn modelId="{5FC4EDC5-F33F-49D4-BEFF-5544BDA4063B}" type="presParOf" srcId="{E002E921-2C4C-45D3-9C72-2B4A642682C9}" destId="{2FD5A5AE-A3EF-40DF-B0BB-04B676A4B734}" srcOrd="12" destOrd="0" presId="urn:microsoft.com/office/officeart/2005/8/layout/default"/>
    <dgm:cxn modelId="{84DC54BE-C6E2-477F-A7DE-E49837B26A03}" type="presParOf" srcId="{E002E921-2C4C-45D3-9C72-2B4A642682C9}" destId="{DD7EF928-82C6-46DD-B5A3-F923680AB4C7}" srcOrd="13" destOrd="0" presId="urn:microsoft.com/office/officeart/2005/8/layout/default"/>
    <dgm:cxn modelId="{7793A791-718F-4978-85CB-5016B4646107}" type="presParOf" srcId="{E002E921-2C4C-45D3-9C72-2B4A642682C9}" destId="{F525D4D1-9784-43D4-8F70-9E65E7673279}" srcOrd="14" destOrd="0" presId="urn:microsoft.com/office/officeart/2005/8/layout/default"/>
    <dgm:cxn modelId="{8CD1D6FF-C2A8-4C72-8F51-A7BC55B1F159}" type="presParOf" srcId="{E002E921-2C4C-45D3-9C72-2B4A642682C9}" destId="{61224632-68E2-4C46-9F72-D0C36294089F}" srcOrd="15" destOrd="0" presId="urn:microsoft.com/office/officeart/2005/8/layout/default"/>
    <dgm:cxn modelId="{BF5C7C75-4388-4365-84E9-8FA174A1C170}" type="presParOf" srcId="{E002E921-2C4C-45D3-9C72-2B4A642682C9}" destId="{E594D46C-B0B6-444B-BDBC-3BD4C3740291}" srcOrd="1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9D015C8-F706-4954-A507-928492ED89F4}"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3DA0D206-28D9-4B58-A879-2364B9361FF7}">
      <dgm:prSet phldrT="[Text]" custT="1"/>
      <dgm:spPr/>
      <dgm:t>
        <a:bodyPr/>
        <a:lstStyle/>
        <a:p>
          <a:r>
            <a:rPr lang="en-US" sz="1800" dirty="0"/>
            <a:t>Gov’t Entity</a:t>
          </a:r>
        </a:p>
      </dgm:t>
    </dgm:pt>
    <dgm:pt modelId="{69B7EC76-5385-4502-94E7-14C14B93B463}" type="parTrans" cxnId="{7FA05040-A6DC-4CAE-8C86-D316FB6DF7A3}">
      <dgm:prSet/>
      <dgm:spPr/>
      <dgm:t>
        <a:bodyPr/>
        <a:lstStyle/>
        <a:p>
          <a:endParaRPr lang="en-US" sz="1800"/>
        </a:p>
      </dgm:t>
    </dgm:pt>
    <dgm:pt modelId="{E386F1FE-5ED1-4DFE-988B-293C26A3BDB6}" type="sibTrans" cxnId="{7FA05040-A6DC-4CAE-8C86-D316FB6DF7A3}">
      <dgm:prSet/>
      <dgm:spPr/>
      <dgm:t>
        <a:bodyPr/>
        <a:lstStyle/>
        <a:p>
          <a:endParaRPr lang="en-US" sz="1800"/>
        </a:p>
      </dgm:t>
    </dgm:pt>
    <dgm:pt modelId="{9186128B-44E3-49F2-B769-C2FED43DD9F1}">
      <dgm:prSet phldrT="[Text]" custT="1"/>
      <dgm:spPr/>
      <dgm:t>
        <a:bodyPr/>
        <a:lstStyle/>
        <a:p>
          <a:r>
            <a:rPr lang="en-US" sz="1800" dirty="0"/>
            <a:t>Covers an operating department or agency</a:t>
          </a:r>
        </a:p>
      </dgm:t>
    </dgm:pt>
    <dgm:pt modelId="{D11BAA90-9332-4408-ADBD-2C613281C496}" type="parTrans" cxnId="{50F6F905-7B4A-40EA-968E-7F5F45F066EF}">
      <dgm:prSet/>
      <dgm:spPr/>
      <dgm:t>
        <a:bodyPr/>
        <a:lstStyle/>
        <a:p>
          <a:endParaRPr lang="en-US" sz="1800"/>
        </a:p>
      </dgm:t>
    </dgm:pt>
    <dgm:pt modelId="{A5D60467-30ED-4139-A527-C3ABE2BC85D1}" type="sibTrans" cxnId="{50F6F905-7B4A-40EA-968E-7F5F45F066EF}">
      <dgm:prSet/>
      <dgm:spPr/>
      <dgm:t>
        <a:bodyPr/>
        <a:lstStyle/>
        <a:p>
          <a:endParaRPr lang="en-US" sz="1800"/>
        </a:p>
      </dgm:t>
    </dgm:pt>
    <dgm:pt modelId="{B152938A-7B68-453A-927E-50EE380A53B0}">
      <dgm:prSet phldrT="[Text]" custT="1"/>
      <dgm:spPr/>
      <dgm:t>
        <a:bodyPr/>
        <a:lstStyle/>
        <a:p>
          <a:r>
            <a:rPr lang="en-US" sz="1800" dirty="0"/>
            <a:t>Nonprofit</a:t>
          </a:r>
        </a:p>
      </dgm:t>
    </dgm:pt>
    <dgm:pt modelId="{070798CD-541D-4BB4-B43C-C0BA8AF56977}" type="parTrans" cxnId="{F6B96B73-9756-4723-B39A-B6BD92A96595}">
      <dgm:prSet/>
      <dgm:spPr/>
      <dgm:t>
        <a:bodyPr/>
        <a:lstStyle/>
        <a:p>
          <a:endParaRPr lang="en-US" sz="1800"/>
        </a:p>
      </dgm:t>
    </dgm:pt>
    <dgm:pt modelId="{59ECC71D-F8A5-4A48-B5F8-0AB051A314E6}" type="sibTrans" cxnId="{F6B96B73-9756-4723-B39A-B6BD92A96595}">
      <dgm:prSet/>
      <dgm:spPr/>
      <dgm:t>
        <a:bodyPr/>
        <a:lstStyle/>
        <a:p>
          <a:endParaRPr lang="en-US" sz="1800"/>
        </a:p>
      </dgm:t>
    </dgm:pt>
    <dgm:pt modelId="{BF4D5A1A-22AC-40CD-9A8E-442C837AA8DD}">
      <dgm:prSet phldrT="[Text]" custT="1"/>
      <dgm:spPr/>
      <dgm:t>
        <a:bodyPr/>
        <a:lstStyle/>
        <a:p>
          <a:r>
            <a:rPr lang="en-US" sz="1800" dirty="0"/>
            <a:t>May cover an entire operation</a:t>
          </a:r>
        </a:p>
      </dgm:t>
    </dgm:pt>
    <dgm:pt modelId="{27E900ED-8EFB-4859-A3C2-4FB1F1BD1665}" type="parTrans" cxnId="{67BC6FDE-B419-498B-82E6-34AF9F3F6A4E}">
      <dgm:prSet/>
      <dgm:spPr/>
      <dgm:t>
        <a:bodyPr/>
        <a:lstStyle/>
        <a:p>
          <a:endParaRPr lang="en-US" sz="1800"/>
        </a:p>
      </dgm:t>
    </dgm:pt>
    <dgm:pt modelId="{8916A0CE-9379-4366-8004-82129DB1D46E}" type="sibTrans" cxnId="{67BC6FDE-B419-498B-82E6-34AF9F3F6A4E}">
      <dgm:prSet/>
      <dgm:spPr/>
      <dgm:t>
        <a:bodyPr/>
        <a:lstStyle/>
        <a:p>
          <a:endParaRPr lang="en-US" sz="1800"/>
        </a:p>
      </dgm:t>
    </dgm:pt>
    <dgm:pt modelId="{B52EA5D2-17FE-4A03-A1F2-6BEEAD1772B5}" type="pres">
      <dgm:prSet presAssocID="{19D015C8-F706-4954-A507-928492ED89F4}" presName="Name0" presStyleCnt="0">
        <dgm:presLayoutVars>
          <dgm:dir/>
          <dgm:animLvl val="lvl"/>
          <dgm:resizeHandles val="exact"/>
        </dgm:presLayoutVars>
      </dgm:prSet>
      <dgm:spPr/>
    </dgm:pt>
    <dgm:pt modelId="{79DBCD1C-D8C0-4DF5-8D9C-65C18E74F366}" type="pres">
      <dgm:prSet presAssocID="{3DA0D206-28D9-4B58-A879-2364B9361FF7}" presName="linNode" presStyleCnt="0"/>
      <dgm:spPr/>
    </dgm:pt>
    <dgm:pt modelId="{7EE646C4-04DE-4B24-9532-27EB61D558A8}" type="pres">
      <dgm:prSet presAssocID="{3DA0D206-28D9-4B58-A879-2364B9361FF7}" presName="parTx" presStyleLbl="revTx" presStyleIdx="0" presStyleCnt="2">
        <dgm:presLayoutVars>
          <dgm:chMax val="1"/>
          <dgm:bulletEnabled val="1"/>
        </dgm:presLayoutVars>
      </dgm:prSet>
      <dgm:spPr/>
    </dgm:pt>
    <dgm:pt modelId="{76F0588E-9199-4BCE-BAB0-70906C0AD6A1}" type="pres">
      <dgm:prSet presAssocID="{3DA0D206-28D9-4B58-A879-2364B9361FF7}" presName="bracket" presStyleLbl="parChTrans1D1" presStyleIdx="0" presStyleCnt="2"/>
      <dgm:spPr/>
    </dgm:pt>
    <dgm:pt modelId="{6D55F1DF-AE3A-49CE-B2AC-4EBD49F70CD9}" type="pres">
      <dgm:prSet presAssocID="{3DA0D206-28D9-4B58-A879-2364B9361FF7}" presName="spH" presStyleCnt="0"/>
      <dgm:spPr/>
    </dgm:pt>
    <dgm:pt modelId="{AF6DFEF5-64F1-4A17-AE46-76726A402196}" type="pres">
      <dgm:prSet presAssocID="{3DA0D206-28D9-4B58-A879-2364B9361FF7}" presName="desTx" presStyleLbl="node1" presStyleIdx="0" presStyleCnt="2" custScaleY="71188">
        <dgm:presLayoutVars>
          <dgm:bulletEnabled val="1"/>
        </dgm:presLayoutVars>
      </dgm:prSet>
      <dgm:spPr/>
    </dgm:pt>
    <dgm:pt modelId="{94753116-8376-4ABA-9080-0D6F711D5D17}" type="pres">
      <dgm:prSet presAssocID="{E386F1FE-5ED1-4DFE-988B-293C26A3BDB6}" presName="spV" presStyleCnt="0"/>
      <dgm:spPr/>
    </dgm:pt>
    <dgm:pt modelId="{A335F50A-2D5F-45F7-A105-24EB9FBD1748}" type="pres">
      <dgm:prSet presAssocID="{B152938A-7B68-453A-927E-50EE380A53B0}" presName="linNode" presStyleCnt="0"/>
      <dgm:spPr/>
    </dgm:pt>
    <dgm:pt modelId="{7AB61C39-31DB-47DD-A4F9-9E0ECDCDACFC}" type="pres">
      <dgm:prSet presAssocID="{B152938A-7B68-453A-927E-50EE380A53B0}" presName="parTx" presStyleLbl="revTx" presStyleIdx="1" presStyleCnt="2">
        <dgm:presLayoutVars>
          <dgm:chMax val="1"/>
          <dgm:bulletEnabled val="1"/>
        </dgm:presLayoutVars>
      </dgm:prSet>
      <dgm:spPr/>
    </dgm:pt>
    <dgm:pt modelId="{C4386D64-0AA2-4614-923D-91AD33CEBFEE}" type="pres">
      <dgm:prSet presAssocID="{B152938A-7B68-453A-927E-50EE380A53B0}" presName="bracket" presStyleLbl="parChTrans1D1" presStyleIdx="1" presStyleCnt="2"/>
      <dgm:spPr/>
    </dgm:pt>
    <dgm:pt modelId="{3F14C6B9-D7D0-4353-8605-45FB17D1D4D9}" type="pres">
      <dgm:prSet presAssocID="{B152938A-7B68-453A-927E-50EE380A53B0}" presName="spH" presStyleCnt="0"/>
      <dgm:spPr/>
    </dgm:pt>
    <dgm:pt modelId="{B5CF0D1E-5F9F-4B6D-83E9-00F02D0153C0}" type="pres">
      <dgm:prSet presAssocID="{B152938A-7B68-453A-927E-50EE380A53B0}" presName="desTx" presStyleLbl="node1" presStyleIdx="1" presStyleCnt="2" custScaleY="41905">
        <dgm:presLayoutVars>
          <dgm:bulletEnabled val="1"/>
        </dgm:presLayoutVars>
      </dgm:prSet>
      <dgm:spPr/>
    </dgm:pt>
  </dgm:ptLst>
  <dgm:cxnLst>
    <dgm:cxn modelId="{50F6F905-7B4A-40EA-968E-7F5F45F066EF}" srcId="{3DA0D206-28D9-4B58-A879-2364B9361FF7}" destId="{9186128B-44E3-49F2-B769-C2FED43DD9F1}" srcOrd="0" destOrd="0" parTransId="{D11BAA90-9332-4408-ADBD-2C613281C496}" sibTransId="{A5D60467-30ED-4139-A527-C3ABE2BC85D1}"/>
    <dgm:cxn modelId="{FF3C300E-ECC1-4087-A9C4-87A7E1E76ACC}" type="presOf" srcId="{B152938A-7B68-453A-927E-50EE380A53B0}" destId="{7AB61C39-31DB-47DD-A4F9-9E0ECDCDACFC}" srcOrd="0" destOrd="0" presId="urn:diagrams.loki3.com/BracketList"/>
    <dgm:cxn modelId="{7FA05040-A6DC-4CAE-8C86-D316FB6DF7A3}" srcId="{19D015C8-F706-4954-A507-928492ED89F4}" destId="{3DA0D206-28D9-4B58-A879-2364B9361FF7}" srcOrd="0" destOrd="0" parTransId="{69B7EC76-5385-4502-94E7-14C14B93B463}" sibTransId="{E386F1FE-5ED1-4DFE-988B-293C26A3BDB6}"/>
    <dgm:cxn modelId="{44EE675E-ED1B-4842-A60F-65CD4EB2AE79}" type="presOf" srcId="{BF4D5A1A-22AC-40CD-9A8E-442C837AA8DD}" destId="{B5CF0D1E-5F9F-4B6D-83E9-00F02D0153C0}" srcOrd="0" destOrd="0" presId="urn:diagrams.loki3.com/BracketList"/>
    <dgm:cxn modelId="{F6B96B73-9756-4723-B39A-B6BD92A96595}" srcId="{19D015C8-F706-4954-A507-928492ED89F4}" destId="{B152938A-7B68-453A-927E-50EE380A53B0}" srcOrd="1" destOrd="0" parTransId="{070798CD-541D-4BB4-B43C-C0BA8AF56977}" sibTransId="{59ECC71D-F8A5-4A48-B5F8-0AB051A314E6}"/>
    <dgm:cxn modelId="{77890E85-7DCD-4D74-9F01-8A000D67110C}" type="presOf" srcId="{9186128B-44E3-49F2-B769-C2FED43DD9F1}" destId="{AF6DFEF5-64F1-4A17-AE46-76726A402196}" srcOrd="0" destOrd="0" presId="urn:diagrams.loki3.com/BracketList"/>
    <dgm:cxn modelId="{67BC6FDE-B419-498B-82E6-34AF9F3F6A4E}" srcId="{B152938A-7B68-453A-927E-50EE380A53B0}" destId="{BF4D5A1A-22AC-40CD-9A8E-442C837AA8DD}" srcOrd="0" destOrd="0" parTransId="{27E900ED-8EFB-4859-A3C2-4FB1F1BD1665}" sibTransId="{8916A0CE-9379-4366-8004-82129DB1D46E}"/>
    <dgm:cxn modelId="{7EA5D5E0-9B4F-4F0C-AD89-59BD375F6109}" type="presOf" srcId="{3DA0D206-28D9-4B58-A879-2364B9361FF7}" destId="{7EE646C4-04DE-4B24-9532-27EB61D558A8}" srcOrd="0" destOrd="0" presId="urn:diagrams.loki3.com/BracketList"/>
    <dgm:cxn modelId="{FE8903E7-7284-4148-8DF9-E313AA447EF7}" type="presOf" srcId="{19D015C8-F706-4954-A507-928492ED89F4}" destId="{B52EA5D2-17FE-4A03-A1F2-6BEEAD1772B5}" srcOrd="0" destOrd="0" presId="urn:diagrams.loki3.com/BracketList"/>
    <dgm:cxn modelId="{8F1680A4-CDF4-4203-AAA4-442D54DA6CB8}" type="presParOf" srcId="{B52EA5D2-17FE-4A03-A1F2-6BEEAD1772B5}" destId="{79DBCD1C-D8C0-4DF5-8D9C-65C18E74F366}" srcOrd="0" destOrd="0" presId="urn:diagrams.loki3.com/BracketList"/>
    <dgm:cxn modelId="{60238680-C271-42F2-9A2A-48A3920F55CD}" type="presParOf" srcId="{79DBCD1C-D8C0-4DF5-8D9C-65C18E74F366}" destId="{7EE646C4-04DE-4B24-9532-27EB61D558A8}" srcOrd="0" destOrd="0" presId="urn:diagrams.loki3.com/BracketList"/>
    <dgm:cxn modelId="{C3B4AF76-5845-4613-8DF3-93E472EE9529}" type="presParOf" srcId="{79DBCD1C-D8C0-4DF5-8D9C-65C18E74F366}" destId="{76F0588E-9199-4BCE-BAB0-70906C0AD6A1}" srcOrd="1" destOrd="0" presId="urn:diagrams.loki3.com/BracketList"/>
    <dgm:cxn modelId="{222B95F9-2D9C-4FB7-9852-1B10781BE199}" type="presParOf" srcId="{79DBCD1C-D8C0-4DF5-8D9C-65C18E74F366}" destId="{6D55F1DF-AE3A-49CE-B2AC-4EBD49F70CD9}" srcOrd="2" destOrd="0" presId="urn:diagrams.loki3.com/BracketList"/>
    <dgm:cxn modelId="{FAAD2F87-FE84-46D8-B160-D818D51C1E88}" type="presParOf" srcId="{79DBCD1C-D8C0-4DF5-8D9C-65C18E74F366}" destId="{AF6DFEF5-64F1-4A17-AE46-76726A402196}" srcOrd="3" destOrd="0" presId="urn:diagrams.loki3.com/BracketList"/>
    <dgm:cxn modelId="{EF049476-2D94-4A39-BDB3-A4B3DBD2182E}" type="presParOf" srcId="{B52EA5D2-17FE-4A03-A1F2-6BEEAD1772B5}" destId="{94753116-8376-4ABA-9080-0D6F711D5D17}" srcOrd="1" destOrd="0" presId="urn:diagrams.loki3.com/BracketList"/>
    <dgm:cxn modelId="{D4438AC4-4705-441E-90B7-B28732256B28}" type="presParOf" srcId="{B52EA5D2-17FE-4A03-A1F2-6BEEAD1772B5}" destId="{A335F50A-2D5F-45F7-A105-24EB9FBD1748}" srcOrd="2" destOrd="0" presId="urn:diagrams.loki3.com/BracketList"/>
    <dgm:cxn modelId="{5EEAD00C-14A7-4C7F-B23C-0DC605684870}" type="presParOf" srcId="{A335F50A-2D5F-45F7-A105-24EB9FBD1748}" destId="{7AB61C39-31DB-47DD-A4F9-9E0ECDCDACFC}" srcOrd="0" destOrd="0" presId="urn:diagrams.loki3.com/BracketList"/>
    <dgm:cxn modelId="{7038030F-8C9F-4F9A-8792-6A1CD81DC228}" type="presParOf" srcId="{A335F50A-2D5F-45F7-A105-24EB9FBD1748}" destId="{C4386D64-0AA2-4614-923D-91AD33CEBFEE}" srcOrd="1" destOrd="0" presId="urn:diagrams.loki3.com/BracketList"/>
    <dgm:cxn modelId="{287F8BB5-EE39-49CB-AAAE-A6E0D5C7E5A9}" type="presParOf" srcId="{A335F50A-2D5F-45F7-A105-24EB9FBD1748}" destId="{3F14C6B9-D7D0-4353-8605-45FB17D1D4D9}" srcOrd="2" destOrd="0" presId="urn:diagrams.loki3.com/BracketList"/>
    <dgm:cxn modelId="{617B5A1D-CB68-4410-9370-31BEAEC605BA}" type="presParOf" srcId="{A335F50A-2D5F-45F7-A105-24EB9FBD1748}" destId="{B5CF0D1E-5F9F-4B6D-83E9-00F02D0153C0}"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1">
            <a:lumMod val="60000"/>
            <a:lumOff val="4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5">
            <a:lumMod val="20000"/>
            <a:lumOff val="8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5">
            <a:lumMod val="20000"/>
            <a:lumOff val="8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1">
            <a:lumMod val="60000"/>
            <a:lumOff val="4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2E4B8E-2285-4D5A-BBAB-A21E346154EB}" type="doc">
      <dgm:prSet loTypeId="urn:microsoft.com/office/officeart/2005/8/layout/hProcess11" loCatId="process" qsTypeId="urn:microsoft.com/office/officeart/2005/8/quickstyle/simple1" qsCatId="simple" csTypeId="urn:microsoft.com/office/officeart/2005/8/colors/accent1_2" csCatId="accent1" phldr="1"/>
      <dgm:spPr/>
    </dgm:pt>
    <dgm:pt modelId="{2024A7BB-47CA-42CA-A0E8-63E9C00C5877}">
      <dgm:prSet phldrT="[Text]" custT="1"/>
      <dgm:spPr>
        <a:solidFill>
          <a:srgbClr val="FF0000"/>
        </a:solidFill>
      </dgm:spPr>
      <dgm:t>
        <a:bodyPr anchor="ctr"/>
        <a:lstStyle/>
        <a:p>
          <a:r>
            <a:rPr lang="en-US" sz="1600" dirty="0"/>
            <a:t>Grantee is untimely for the second consecutive year or more.</a:t>
          </a:r>
        </a:p>
      </dgm:t>
    </dgm:pt>
    <dgm:pt modelId="{11DD944D-0674-4B9B-B27F-7CDF843CAD79}" type="parTrans" cxnId="{112F0353-19D0-4EE3-8D2E-84AD7C246FE0}">
      <dgm:prSet/>
      <dgm:spPr/>
      <dgm:t>
        <a:bodyPr/>
        <a:lstStyle/>
        <a:p>
          <a:endParaRPr lang="en-US"/>
        </a:p>
      </dgm:t>
    </dgm:pt>
    <dgm:pt modelId="{ADA7708B-8222-448C-AE52-5DA7E4BA2F95}" type="sibTrans" cxnId="{112F0353-19D0-4EE3-8D2E-84AD7C246FE0}">
      <dgm:prSet/>
      <dgm:spPr/>
      <dgm:t>
        <a:bodyPr/>
        <a:lstStyle/>
        <a:p>
          <a:endParaRPr lang="en-US"/>
        </a:p>
      </dgm:t>
    </dgm:pt>
    <dgm:pt modelId="{CACE7B54-8188-4EED-8D4F-80BF0267E2E6}">
      <dgm:prSet phldrT="[Text]" custT="1"/>
      <dgm:spPr>
        <a:solidFill>
          <a:srgbClr val="00B0F0"/>
        </a:solidFill>
      </dgm:spPr>
      <dgm:t>
        <a:bodyPr anchor="ctr"/>
        <a:lstStyle/>
        <a:p>
          <a:r>
            <a:rPr lang="en-US" sz="1600" b="1" dirty="0"/>
            <a:t>Excluded: 1/21/2020 to 9/30/2020</a:t>
          </a:r>
        </a:p>
      </dgm:t>
    </dgm:pt>
    <dgm:pt modelId="{9A9B4A86-B0CF-4398-8FD3-E2CD2CD9314D}" type="parTrans" cxnId="{32D775E2-D372-4AEC-B176-30FDDEE24803}">
      <dgm:prSet/>
      <dgm:spPr/>
      <dgm:t>
        <a:bodyPr/>
        <a:lstStyle/>
        <a:p>
          <a:endParaRPr lang="en-US"/>
        </a:p>
      </dgm:t>
    </dgm:pt>
    <dgm:pt modelId="{613FD988-D7ED-4099-B8D7-A6EDFB716B98}" type="sibTrans" cxnId="{32D775E2-D372-4AEC-B176-30FDDEE24803}">
      <dgm:prSet/>
      <dgm:spPr/>
      <dgm:t>
        <a:bodyPr/>
        <a:lstStyle/>
        <a:p>
          <a:endParaRPr lang="en-US"/>
        </a:p>
      </dgm:t>
    </dgm:pt>
    <dgm:pt modelId="{DB58893C-F53D-41F2-8D87-07CB2BD836FC}">
      <dgm:prSet phldrT="[Text]" custT="1"/>
      <dgm:spPr>
        <a:solidFill>
          <a:srgbClr val="FF0000"/>
        </a:solidFill>
      </dgm:spPr>
      <dgm:t>
        <a:bodyPr anchor="ctr"/>
        <a:lstStyle/>
        <a:p>
          <a:r>
            <a:rPr lang="en-US" sz="1600" dirty="0"/>
            <a:t>Grantee is still untimely on test date:</a:t>
          </a:r>
          <a:br>
            <a:rPr lang="en-US" sz="1600" dirty="0"/>
          </a:br>
          <a:r>
            <a:rPr lang="en-US" sz="1600" dirty="0"/>
            <a:t>Considered 3rd time untimely; invited to informal consultation</a:t>
          </a:r>
        </a:p>
      </dgm:t>
    </dgm:pt>
    <dgm:pt modelId="{1BCDF734-91BA-429F-BFCB-5EF08106E718}" type="parTrans" cxnId="{C405F1AE-740F-477E-8809-E018A9F02347}">
      <dgm:prSet/>
      <dgm:spPr/>
      <dgm:t>
        <a:bodyPr/>
        <a:lstStyle/>
        <a:p>
          <a:endParaRPr lang="en-US"/>
        </a:p>
      </dgm:t>
    </dgm:pt>
    <dgm:pt modelId="{2A524874-10A8-4E78-9C00-1CA8C9BC34DB}" type="sibTrans" cxnId="{C405F1AE-740F-477E-8809-E018A9F02347}">
      <dgm:prSet/>
      <dgm:spPr/>
      <dgm:t>
        <a:bodyPr/>
        <a:lstStyle/>
        <a:p>
          <a:endParaRPr lang="en-US"/>
        </a:p>
      </dgm:t>
    </dgm:pt>
    <dgm:pt modelId="{E3AD25FA-936F-48D9-958E-24FC85E6C104}">
      <dgm:prSet phldrT="[Text]" custT="1"/>
      <dgm:spPr>
        <a:solidFill>
          <a:srgbClr val="00B0F0"/>
        </a:solidFill>
      </dgm:spPr>
      <dgm:t>
        <a:bodyPr anchor="ctr"/>
        <a:lstStyle/>
        <a:p>
          <a:r>
            <a:rPr lang="en-US" sz="1600" b="1" dirty="0"/>
            <a:t>Excluded: 10/1/2020 to 9/30/2021</a:t>
          </a:r>
        </a:p>
      </dgm:t>
    </dgm:pt>
    <dgm:pt modelId="{61ED62E1-E8D0-4208-AFD4-870221ED4A7E}" type="parTrans" cxnId="{8009059D-F48C-4A02-9025-BB31053CAB4A}">
      <dgm:prSet/>
      <dgm:spPr/>
      <dgm:t>
        <a:bodyPr/>
        <a:lstStyle/>
        <a:p>
          <a:endParaRPr lang="en-US"/>
        </a:p>
      </dgm:t>
    </dgm:pt>
    <dgm:pt modelId="{4B61F850-8990-426C-9AC0-04BCFC7814A8}" type="sibTrans" cxnId="{8009059D-F48C-4A02-9025-BB31053CAB4A}">
      <dgm:prSet/>
      <dgm:spPr/>
      <dgm:t>
        <a:bodyPr/>
        <a:lstStyle/>
        <a:p>
          <a:endParaRPr lang="en-US"/>
        </a:p>
      </dgm:t>
    </dgm:pt>
    <dgm:pt modelId="{1A55D427-1F43-47B8-A975-7E757E963EFA}" type="pres">
      <dgm:prSet presAssocID="{332E4B8E-2285-4D5A-BBAB-A21E346154EB}" presName="Name0" presStyleCnt="0">
        <dgm:presLayoutVars>
          <dgm:dir/>
          <dgm:resizeHandles val="exact"/>
        </dgm:presLayoutVars>
      </dgm:prSet>
      <dgm:spPr/>
    </dgm:pt>
    <dgm:pt modelId="{B3B1D381-84CB-469E-B946-C2A1C6CA7FE2}" type="pres">
      <dgm:prSet presAssocID="{332E4B8E-2285-4D5A-BBAB-A21E346154EB}" presName="arrow" presStyleLbl="bgShp" presStyleIdx="0" presStyleCnt="1" custLinFactNeighborY="0"/>
      <dgm:spPr/>
    </dgm:pt>
    <dgm:pt modelId="{35A50553-67C2-4D73-BFF4-3546903DAF4E}" type="pres">
      <dgm:prSet presAssocID="{332E4B8E-2285-4D5A-BBAB-A21E346154EB}" presName="points" presStyleCnt="0"/>
      <dgm:spPr/>
    </dgm:pt>
    <dgm:pt modelId="{8BF84751-F716-4FAE-9A52-B525A1601DDE}" type="pres">
      <dgm:prSet presAssocID="{2024A7BB-47CA-42CA-A0E8-63E9C00C5877}" presName="compositeA" presStyleCnt="0"/>
      <dgm:spPr/>
    </dgm:pt>
    <dgm:pt modelId="{7AD8A426-D51A-4899-B503-385995750042}" type="pres">
      <dgm:prSet presAssocID="{2024A7BB-47CA-42CA-A0E8-63E9C00C5877}" presName="textA" presStyleLbl="revTx" presStyleIdx="0" presStyleCnt="4" custLinFactY="48959" custLinFactNeighborX="2209" custLinFactNeighborY="100000">
        <dgm:presLayoutVars>
          <dgm:bulletEnabled val="1"/>
        </dgm:presLayoutVars>
      </dgm:prSet>
      <dgm:spPr/>
    </dgm:pt>
    <dgm:pt modelId="{E7E3CE2F-AE4E-42E2-895D-A43399522D94}" type="pres">
      <dgm:prSet presAssocID="{2024A7BB-47CA-42CA-A0E8-63E9C00C5877}" presName="circleA" presStyleLbl="node1" presStyleIdx="0" presStyleCnt="4" custScaleX="219988" custScaleY="121477"/>
      <dgm:spPr/>
    </dgm:pt>
    <dgm:pt modelId="{A8861C5B-082B-419D-B08E-80B8BDC64B43}" type="pres">
      <dgm:prSet presAssocID="{2024A7BB-47CA-42CA-A0E8-63E9C00C5877}" presName="spaceA" presStyleCnt="0"/>
      <dgm:spPr/>
    </dgm:pt>
    <dgm:pt modelId="{BD2C6C81-A623-476F-9E36-E5595EAFBE19}" type="pres">
      <dgm:prSet presAssocID="{ADA7708B-8222-448C-AE52-5DA7E4BA2F95}" presName="space" presStyleCnt="0"/>
      <dgm:spPr/>
    </dgm:pt>
    <dgm:pt modelId="{58852244-8114-4E3F-9130-737E732E3E98}" type="pres">
      <dgm:prSet presAssocID="{CACE7B54-8188-4EED-8D4F-80BF0267E2E6}" presName="compositeB" presStyleCnt="0"/>
      <dgm:spPr/>
    </dgm:pt>
    <dgm:pt modelId="{8207A596-5E51-4654-AB87-12D2EF650933}" type="pres">
      <dgm:prSet presAssocID="{CACE7B54-8188-4EED-8D4F-80BF0267E2E6}" presName="textB" presStyleLbl="revTx" presStyleIdx="1" presStyleCnt="4" custLinFactY="-54786" custLinFactNeighborX="3762" custLinFactNeighborY="-100000">
        <dgm:presLayoutVars>
          <dgm:bulletEnabled val="1"/>
        </dgm:presLayoutVars>
      </dgm:prSet>
      <dgm:spPr/>
    </dgm:pt>
    <dgm:pt modelId="{5E2EC059-6E68-46F0-861C-69FA48EDA89C}" type="pres">
      <dgm:prSet presAssocID="{CACE7B54-8188-4EED-8D4F-80BF0267E2E6}" presName="circleB" presStyleLbl="node1" presStyleIdx="1" presStyleCnt="4" custScaleX="243496" custLinFactNeighborX="25885" custLinFactNeighborY="0"/>
      <dgm:spPr>
        <a:solidFill>
          <a:srgbClr val="7030A0"/>
        </a:solidFill>
      </dgm:spPr>
    </dgm:pt>
    <dgm:pt modelId="{7A17592B-6F19-44CF-899B-045621D039BF}" type="pres">
      <dgm:prSet presAssocID="{CACE7B54-8188-4EED-8D4F-80BF0267E2E6}" presName="spaceB" presStyleCnt="0"/>
      <dgm:spPr/>
    </dgm:pt>
    <dgm:pt modelId="{C3431F36-553A-4E7B-B4BB-0F5B1E3B48F2}" type="pres">
      <dgm:prSet presAssocID="{613FD988-D7ED-4099-B8D7-A6EDFB716B98}" presName="space" presStyleCnt="0"/>
      <dgm:spPr/>
    </dgm:pt>
    <dgm:pt modelId="{484CEEEE-EA6C-4ABC-BEAD-17FFA10AF141}" type="pres">
      <dgm:prSet presAssocID="{E3AD25FA-936F-48D9-958E-24FC85E6C104}" presName="compositeA" presStyleCnt="0"/>
      <dgm:spPr/>
    </dgm:pt>
    <dgm:pt modelId="{6922337A-7A46-4BEB-8501-D259E6F5A496}" type="pres">
      <dgm:prSet presAssocID="{E3AD25FA-936F-48D9-958E-24FC85E6C104}" presName="textA" presStyleLbl="revTx" presStyleIdx="2" presStyleCnt="4">
        <dgm:presLayoutVars>
          <dgm:bulletEnabled val="1"/>
        </dgm:presLayoutVars>
      </dgm:prSet>
      <dgm:spPr/>
    </dgm:pt>
    <dgm:pt modelId="{7339EC14-F6B9-4AE1-9289-EC432784CB24}" type="pres">
      <dgm:prSet presAssocID="{E3AD25FA-936F-48D9-958E-24FC85E6C104}" presName="circleA" presStyleLbl="node1" presStyleIdx="2" presStyleCnt="4" custScaleX="285749"/>
      <dgm:spPr>
        <a:solidFill>
          <a:srgbClr val="7030A0"/>
        </a:solidFill>
      </dgm:spPr>
    </dgm:pt>
    <dgm:pt modelId="{41C86157-E881-43D2-B778-EC63EF982992}" type="pres">
      <dgm:prSet presAssocID="{E3AD25FA-936F-48D9-958E-24FC85E6C104}" presName="spaceA" presStyleCnt="0"/>
      <dgm:spPr/>
    </dgm:pt>
    <dgm:pt modelId="{E7E44384-9525-4BCB-A406-8FE907F9E57D}" type="pres">
      <dgm:prSet presAssocID="{4B61F850-8990-426C-9AC0-04BCFC7814A8}" presName="space" presStyleCnt="0"/>
      <dgm:spPr/>
    </dgm:pt>
    <dgm:pt modelId="{1A42172F-85A6-4E93-A1EC-2A9561C549FE}" type="pres">
      <dgm:prSet presAssocID="{DB58893C-F53D-41F2-8D87-07CB2BD836FC}" presName="compositeB" presStyleCnt="0"/>
      <dgm:spPr/>
    </dgm:pt>
    <dgm:pt modelId="{105B4365-2F82-414C-8450-22963A1B6E14}" type="pres">
      <dgm:prSet presAssocID="{DB58893C-F53D-41F2-8D87-07CB2BD836FC}" presName="textB" presStyleLbl="revTx" presStyleIdx="3" presStyleCnt="4">
        <dgm:presLayoutVars>
          <dgm:bulletEnabled val="1"/>
        </dgm:presLayoutVars>
      </dgm:prSet>
      <dgm:spPr/>
    </dgm:pt>
    <dgm:pt modelId="{048ED539-3985-4649-A4C5-AC1C09B6BDEE}" type="pres">
      <dgm:prSet presAssocID="{DB58893C-F53D-41F2-8D87-07CB2BD836FC}" presName="circleB" presStyleLbl="node1" presStyleIdx="3" presStyleCnt="4" custScaleX="263200" custLinFactNeighborX="-23078" custLinFactNeighborY="-5429"/>
      <dgm:spPr/>
    </dgm:pt>
    <dgm:pt modelId="{EAACCD49-BBD9-4108-9C16-82A53952D820}" type="pres">
      <dgm:prSet presAssocID="{DB58893C-F53D-41F2-8D87-07CB2BD836FC}" presName="spaceB" presStyleCnt="0"/>
      <dgm:spPr/>
    </dgm:pt>
  </dgm:ptLst>
  <dgm:cxnLst>
    <dgm:cxn modelId="{21814161-9896-44EF-B4A9-C37CC225CF6E}" type="presOf" srcId="{332E4B8E-2285-4D5A-BBAB-A21E346154EB}" destId="{1A55D427-1F43-47B8-A975-7E757E963EFA}" srcOrd="0" destOrd="0" presId="urn:microsoft.com/office/officeart/2005/8/layout/hProcess11"/>
    <dgm:cxn modelId="{EC3AF249-C389-41C3-B0FD-F70765EF7AC0}" type="presOf" srcId="{E3AD25FA-936F-48D9-958E-24FC85E6C104}" destId="{6922337A-7A46-4BEB-8501-D259E6F5A496}" srcOrd="0" destOrd="0" presId="urn:microsoft.com/office/officeart/2005/8/layout/hProcess11"/>
    <dgm:cxn modelId="{112F0353-19D0-4EE3-8D2E-84AD7C246FE0}" srcId="{332E4B8E-2285-4D5A-BBAB-A21E346154EB}" destId="{2024A7BB-47CA-42CA-A0E8-63E9C00C5877}" srcOrd="0" destOrd="0" parTransId="{11DD944D-0674-4B9B-B27F-7CDF843CAD79}" sibTransId="{ADA7708B-8222-448C-AE52-5DA7E4BA2F95}"/>
    <dgm:cxn modelId="{ACB66A86-5EE5-465A-8D4C-546C3F183911}" type="presOf" srcId="{2024A7BB-47CA-42CA-A0E8-63E9C00C5877}" destId="{7AD8A426-D51A-4899-B503-385995750042}" srcOrd="0" destOrd="0" presId="urn:microsoft.com/office/officeart/2005/8/layout/hProcess11"/>
    <dgm:cxn modelId="{8009059D-F48C-4A02-9025-BB31053CAB4A}" srcId="{332E4B8E-2285-4D5A-BBAB-A21E346154EB}" destId="{E3AD25FA-936F-48D9-958E-24FC85E6C104}" srcOrd="2" destOrd="0" parTransId="{61ED62E1-E8D0-4208-AFD4-870221ED4A7E}" sibTransId="{4B61F850-8990-426C-9AC0-04BCFC7814A8}"/>
    <dgm:cxn modelId="{94A59EAB-87BE-4C34-9E07-83461A76846E}" type="presOf" srcId="{DB58893C-F53D-41F2-8D87-07CB2BD836FC}" destId="{105B4365-2F82-414C-8450-22963A1B6E14}" srcOrd="0" destOrd="0" presId="urn:microsoft.com/office/officeart/2005/8/layout/hProcess11"/>
    <dgm:cxn modelId="{C405F1AE-740F-477E-8809-E018A9F02347}" srcId="{332E4B8E-2285-4D5A-BBAB-A21E346154EB}" destId="{DB58893C-F53D-41F2-8D87-07CB2BD836FC}" srcOrd="3" destOrd="0" parTransId="{1BCDF734-91BA-429F-BFCB-5EF08106E718}" sibTransId="{2A524874-10A8-4E78-9C00-1CA8C9BC34DB}"/>
    <dgm:cxn modelId="{07A82EC5-608C-48F5-857E-1F4AA3A6C669}" type="presOf" srcId="{CACE7B54-8188-4EED-8D4F-80BF0267E2E6}" destId="{8207A596-5E51-4654-AB87-12D2EF650933}" srcOrd="0" destOrd="0" presId="urn:microsoft.com/office/officeart/2005/8/layout/hProcess11"/>
    <dgm:cxn modelId="{32D775E2-D372-4AEC-B176-30FDDEE24803}" srcId="{332E4B8E-2285-4D5A-BBAB-A21E346154EB}" destId="{CACE7B54-8188-4EED-8D4F-80BF0267E2E6}" srcOrd="1" destOrd="0" parTransId="{9A9B4A86-B0CF-4398-8FD3-E2CD2CD9314D}" sibTransId="{613FD988-D7ED-4099-B8D7-A6EDFB716B98}"/>
    <dgm:cxn modelId="{A182D3BF-18D1-4289-8A58-75CAEC534FD3}" type="presParOf" srcId="{1A55D427-1F43-47B8-A975-7E757E963EFA}" destId="{B3B1D381-84CB-469E-B946-C2A1C6CA7FE2}" srcOrd="0" destOrd="0" presId="urn:microsoft.com/office/officeart/2005/8/layout/hProcess11"/>
    <dgm:cxn modelId="{DB9F57A3-172F-40DB-A89A-7F06BA74CAB0}" type="presParOf" srcId="{1A55D427-1F43-47B8-A975-7E757E963EFA}" destId="{35A50553-67C2-4D73-BFF4-3546903DAF4E}" srcOrd="1" destOrd="0" presId="urn:microsoft.com/office/officeart/2005/8/layout/hProcess11"/>
    <dgm:cxn modelId="{81FCCE21-013B-4AF9-A964-D47D2D4962E0}" type="presParOf" srcId="{35A50553-67C2-4D73-BFF4-3546903DAF4E}" destId="{8BF84751-F716-4FAE-9A52-B525A1601DDE}" srcOrd="0" destOrd="0" presId="urn:microsoft.com/office/officeart/2005/8/layout/hProcess11"/>
    <dgm:cxn modelId="{A4F716F0-120D-450C-9483-F1A07539BAF5}" type="presParOf" srcId="{8BF84751-F716-4FAE-9A52-B525A1601DDE}" destId="{7AD8A426-D51A-4899-B503-385995750042}" srcOrd="0" destOrd="0" presId="urn:microsoft.com/office/officeart/2005/8/layout/hProcess11"/>
    <dgm:cxn modelId="{BD2601B8-527C-47EB-9C0D-DD7CDFA85ABA}" type="presParOf" srcId="{8BF84751-F716-4FAE-9A52-B525A1601DDE}" destId="{E7E3CE2F-AE4E-42E2-895D-A43399522D94}" srcOrd="1" destOrd="0" presId="urn:microsoft.com/office/officeart/2005/8/layout/hProcess11"/>
    <dgm:cxn modelId="{4595EAF5-000A-4F90-B86F-6785BF0159A8}" type="presParOf" srcId="{8BF84751-F716-4FAE-9A52-B525A1601DDE}" destId="{A8861C5B-082B-419D-B08E-80B8BDC64B43}" srcOrd="2" destOrd="0" presId="urn:microsoft.com/office/officeart/2005/8/layout/hProcess11"/>
    <dgm:cxn modelId="{2F4BE767-7CC4-47D8-8831-FE402D9F6223}" type="presParOf" srcId="{35A50553-67C2-4D73-BFF4-3546903DAF4E}" destId="{BD2C6C81-A623-476F-9E36-E5595EAFBE19}" srcOrd="1" destOrd="0" presId="urn:microsoft.com/office/officeart/2005/8/layout/hProcess11"/>
    <dgm:cxn modelId="{2F528D16-A1CE-44D8-AD24-A6E4B87EDA0A}" type="presParOf" srcId="{35A50553-67C2-4D73-BFF4-3546903DAF4E}" destId="{58852244-8114-4E3F-9130-737E732E3E98}" srcOrd="2" destOrd="0" presId="urn:microsoft.com/office/officeart/2005/8/layout/hProcess11"/>
    <dgm:cxn modelId="{85C1E029-F98B-4593-94DD-B8B9E575E563}" type="presParOf" srcId="{58852244-8114-4E3F-9130-737E732E3E98}" destId="{8207A596-5E51-4654-AB87-12D2EF650933}" srcOrd="0" destOrd="0" presId="urn:microsoft.com/office/officeart/2005/8/layout/hProcess11"/>
    <dgm:cxn modelId="{D83BAF01-CA05-4D16-AF28-EDEF4BFC60DD}" type="presParOf" srcId="{58852244-8114-4E3F-9130-737E732E3E98}" destId="{5E2EC059-6E68-46F0-861C-69FA48EDA89C}" srcOrd="1" destOrd="0" presId="urn:microsoft.com/office/officeart/2005/8/layout/hProcess11"/>
    <dgm:cxn modelId="{78348C09-0C4D-45B1-95C6-688017460733}" type="presParOf" srcId="{58852244-8114-4E3F-9130-737E732E3E98}" destId="{7A17592B-6F19-44CF-899B-045621D039BF}" srcOrd="2" destOrd="0" presId="urn:microsoft.com/office/officeart/2005/8/layout/hProcess11"/>
    <dgm:cxn modelId="{6A3F94BD-475F-4B98-A834-A734E72EC7E6}" type="presParOf" srcId="{35A50553-67C2-4D73-BFF4-3546903DAF4E}" destId="{C3431F36-553A-4E7B-B4BB-0F5B1E3B48F2}" srcOrd="3" destOrd="0" presId="urn:microsoft.com/office/officeart/2005/8/layout/hProcess11"/>
    <dgm:cxn modelId="{A3E4D859-D7A4-4240-8252-6A1DAB05678D}" type="presParOf" srcId="{35A50553-67C2-4D73-BFF4-3546903DAF4E}" destId="{484CEEEE-EA6C-4ABC-BEAD-17FFA10AF141}" srcOrd="4" destOrd="0" presId="urn:microsoft.com/office/officeart/2005/8/layout/hProcess11"/>
    <dgm:cxn modelId="{F018EFA6-0F7F-4E5F-8771-DB09DD20360A}" type="presParOf" srcId="{484CEEEE-EA6C-4ABC-BEAD-17FFA10AF141}" destId="{6922337A-7A46-4BEB-8501-D259E6F5A496}" srcOrd="0" destOrd="0" presId="urn:microsoft.com/office/officeart/2005/8/layout/hProcess11"/>
    <dgm:cxn modelId="{0BA7DF10-CF96-475C-9653-E4CC2BB61799}" type="presParOf" srcId="{484CEEEE-EA6C-4ABC-BEAD-17FFA10AF141}" destId="{7339EC14-F6B9-4AE1-9289-EC432784CB24}" srcOrd="1" destOrd="0" presId="urn:microsoft.com/office/officeart/2005/8/layout/hProcess11"/>
    <dgm:cxn modelId="{9069EE24-B5B5-4261-9157-BE27E1A2B0D7}" type="presParOf" srcId="{484CEEEE-EA6C-4ABC-BEAD-17FFA10AF141}" destId="{41C86157-E881-43D2-B778-EC63EF982992}" srcOrd="2" destOrd="0" presId="urn:microsoft.com/office/officeart/2005/8/layout/hProcess11"/>
    <dgm:cxn modelId="{3BB456C0-2075-4DF5-826B-DE1B2903C355}" type="presParOf" srcId="{35A50553-67C2-4D73-BFF4-3546903DAF4E}" destId="{E7E44384-9525-4BCB-A406-8FE907F9E57D}" srcOrd="5" destOrd="0" presId="urn:microsoft.com/office/officeart/2005/8/layout/hProcess11"/>
    <dgm:cxn modelId="{504C048A-D3CA-4077-A41F-9D647AFF0005}" type="presParOf" srcId="{35A50553-67C2-4D73-BFF4-3546903DAF4E}" destId="{1A42172F-85A6-4E93-A1EC-2A9561C549FE}" srcOrd="6" destOrd="0" presId="urn:microsoft.com/office/officeart/2005/8/layout/hProcess11"/>
    <dgm:cxn modelId="{66EA6487-501D-4D76-AD4F-A96298922FE8}" type="presParOf" srcId="{1A42172F-85A6-4E93-A1EC-2A9561C549FE}" destId="{105B4365-2F82-414C-8450-22963A1B6E14}" srcOrd="0" destOrd="0" presId="urn:microsoft.com/office/officeart/2005/8/layout/hProcess11"/>
    <dgm:cxn modelId="{BF02AEFF-7AF4-47A1-BF75-0D698A843033}" type="presParOf" srcId="{1A42172F-85A6-4E93-A1EC-2A9561C549FE}" destId="{048ED539-3985-4649-A4C5-AC1C09B6BDEE}" srcOrd="1" destOrd="0" presId="urn:microsoft.com/office/officeart/2005/8/layout/hProcess11"/>
    <dgm:cxn modelId="{6ED2A2E2-9150-4798-B394-B5FF5952F193}" type="presParOf" srcId="{1A42172F-85A6-4E93-A1EC-2A9561C549FE}" destId="{EAACCD49-BBD9-4108-9C16-82A53952D82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5">
            <a:lumMod val="20000"/>
            <a:lumOff val="8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1">
            <a:lumMod val="60000"/>
            <a:lumOff val="4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5">
            <a:lumMod val="20000"/>
            <a:lumOff val="8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1">
            <a:lumMod val="60000"/>
            <a:lumOff val="4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5">
            <a:lumMod val="20000"/>
            <a:lumOff val="8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a:solidFill>
          <a:schemeClr val="accent1">
            <a:lumMod val="60000"/>
            <a:lumOff val="40000"/>
          </a:schemeClr>
        </a:solidFill>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a:solidFill>
          <a:schemeClr val="accent5">
            <a:lumMod val="20000"/>
            <a:lumOff val="80000"/>
            <a:alpha val="90000"/>
          </a:schemeClr>
        </a:solidFill>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custLinFactNeighborY="-2894"/>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19CF4A-582A-4A2B-B7EB-234DFFD9C11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E1C12D0-5E21-4865-A9A4-0C1E1D34C9A0}">
      <dgm:prSet phldrT="[Text]"/>
      <dgm:spPr>
        <a:solidFill>
          <a:schemeClr val="accent1">
            <a:lumMod val="60000"/>
            <a:lumOff val="40000"/>
            <a:alpha val="90000"/>
          </a:schemeClr>
        </a:solidFill>
      </dgm:spPr>
      <dgm:t>
        <a:bodyPr/>
        <a:lstStyle/>
        <a:p>
          <a:r>
            <a:rPr lang="en-US" dirty="0"/>
            <a:t>About IDC</a:t>
          </a:r>
        </a:p>
      </dgm:t>
    </dgm:pt>
    <dgm:pt modelId="{E39C6CF4-EA5F-4E71-A887-16D1F44FA311}" type="parTrans" cxnId="{FB3A00BD-73D7-49EC-9E27-1D62E4C2D146}">
      <dgm:prSet/>
      <dgm:spPr/>
      <dgm:t>
        <a:bodyPr/>
        <a:lstStyle/>
        <a:p>
          <a:endParaRPr lang="en-US"/>
        </a:p>
      </dgm:t>
    </dgm:pt>
    <dgm:pt modelId="{B226F3B6-38AC-48ED-8ABB-9E415EA5BC34}" type="sibTrans" cxnId="{FB3A00BD-73D7-49EC-9E27-1D62E4C2D146}">
      <dgm:prSet/>
      <dgm:spPr/>
      <dgm:t>
        <a:bodyPr/>
        <a:lstStyle/>
        <a:p>
          <a:endParaRPr lang="en-US"/>
        </a:p>
      </dgm:t>
    </dgm:pt>
    <dgm:pt modelId="{B401B07B-0105-4E96-BB90-3F6CED86997D}">
      <dgm:prSet phldrT="[Text]"/>
      <dgm:spPr/>
      <dgm:t>
        <a:bodyPr/>
        <a:lstStyle/>
        <a:p>
          <a:r>
            <a:rPr lang="en-US" dirty="0"/>
            <a:t>Document IDC</a:t>
          </a:r>
        </a:p>
      </dgm:t>
    </dgm:pt>
    <dgm:pt modelId="{D379CC69-79B3-4216-9CC4-A3BE33226562}" type="parTrans" cxnId="{9C920F77-BC12-49AF-91D2-47E21C9DE3D6}">
      <dgm:prSet/>
      <dgm:spPr/>
      <dgm:t>
        <a:bodyPr/>
        <a:lstStyle/>
        <a:p>
          <a:endParaRPr lang="en-US"/>
        </a:p>
      </dgm:t>
    </dgm:pt>
    <dgm:pt modelId="{10460F2F-8C6A-405B-ABCF-C338859B2286}" type="sibTrans" cxnId="{9C920F77-BC12-49AF-91D2-47E21C9DE3D6}">
      <dgm:prSet/>
      <dgm:spPr/>
      <dgm:t>
        <a:bodyPr/>
        <a:lstStyle/>
        <a:p>
          <a:endParaRPr lang="en-US"/>
        </a:p>
      </dgm:t>
    </dgm:pt>
    <dgm:pt modelId="{45F4DACF-B7AD-4603-B53B-64D32346D62B}">
      <dgm:prSet phldrT="[Text]"/>
      <dgm:spPr/>
      <dgm:t>
        <a:bodyPr/>
        <a:lstStyle/>
        <a:p>
          <a:r>
            <a:rPr lang="en-US" dirty="0"/>
            <a:t>Recover IDC</a:t>
          </a:r>
        </a:p>
      </dgm:t>
    </dgm:pt>
    <dgm:pt modelId="{B217F2A0-58C9-4CE4-AA0C-EBF0B0523D5B}" type="parTrans" cxnId="{84F400EA-75C3-4337-A84E-C3DE5DDDC90D}">
      <dgm:prSet/>
      <dgm:spPr/>
      <dgm:t>
        <a:bodyPr/>
        <a:lstStyle/>
        <a:p>
          <a:endParaRPr lang="en-US"/>
        </a:p>
      </dgm:t>
    </dgm:pt>
    <dgm:pt modelId="{563637E1-5439-4D7C-80D2-328B0B77382E}" type="sibTrans" cxnId="{84F400EA-75C3-4337-A84E-C3DE5DDDC90D}">
      <dgm:prSet/>
      <dgm:spPr/>
      <dgm:t>
        <a:bodyPr/>
        <a:lstStyle/>
        <a:p>
          <a:endParaRPr lang="en-US"/>
        </a:p>
      </dgm:t>
    </dgm:pt>
    <dgm:pt modelId="{BA0B3398-F4E8-47C3-87C8-7F3FACB537A7}" type="pres">
      <dgm:prSet presAssocID="{8319CF4A-582A-4A2B-B7EB-234DFFD9C11A}" presName="Name0" presStyleCnt="0">
        <dgm:presLayoutVars>
          <dgm:chMax val="11"/>
          <dgm:chPref val="11"/>
          <dgm:dir/>
          <dgm:resizeHandles/>
        </dgm:presLayoutVars>
      </dgm:prSet>
      <dgm:spPr/>
    </dgm:pt>
    <dgm:pt modelId="{8D859A06-73BB-40D7-90E6-28925CA40B6A}" type="pres">
      <dgm:prSet presAssocID="{45F4DACF-B7AD-4603-B53B-64D32346D62B}" presName="Accent3" presStyleCnt="0"/>
      <dgm:spPr/>
    </dgm:pt>
    <dgm:pt modelId="{2B4A3ECF-F4C1-4FAB-B0D6-92DDF8010D47}" type="pres">
      <dgm:prSet presAssocID="{45F4DACF-B7AD-4603-B53B-64D32346D62B}" presName="Accent" presStyleLbl="node1" presStyleIdx="0" presStyleCnt="3"/>
      <dgm:spPr/>
    </dgm:pt>
    <dgm:pt modelId="{60F68EF6-D598-4348-BDB2-34CFEF093DEF}" type="pres">
      <dgm:prSet presAssocID="{45F4DACF-B7AD-4603-B53B-64D32346D62B}" presName="ParentBackground3" presStyleCnt="0"/>
      <dgm:spPr/>
    </dgm:pt>
    <dgm:pt modelId="{DC88B53A-A7CC-4728-8FAF-A835E1432041}" type="pres">
      <dgm:prSet presAssocID="{45F4DACF-B7AD-4603-B53B-64D32346D62B}" presName="ParentBackground" presStyleLbl="fgAcc1" presStyleIdx="0" presStyleCnt="3"/>
      <dgm:spPr/>
    </dgm:pt>
    <dgm:pt modelId="{D7181D1E-054C-45ED-BC21-ED91F5E7A748}" type="pres">
      <dgm:prSet presAssocID="{45F4DACF-B7AD-4603-B53B-64D32346D62B}" presName="Parent3" presStyleLbl="revTx" presStyleIdx="0" presStyleCnt="0">
        <dgm:presLayoutVars>
          <dgm:chMax val="1"/>
          <dgm:chPref val="1"/>
          <dgm:bulletEnabled val="1"/>
        </dgm:presLayoutVars>
      </dgm:prSet>
      <dgm:spPr/>
    </dgm:pt>
    <dgm:pt modelId="{6C7AF6D4-6024-4BD1-A2B2-782067E32C65}" type="pres">
      <dgm:prSet presAssocID="{B401B07B-0105-4E96-BB90-3F6CED86997D}" presName="Accent2" presStyleCnt="0"/>
      <dgm:spPr/>
    </dgm:pt>
    <dgm:pt modelId="{5D4DF217-43A7-4E89-92EF-F6744AD103D0}" type="pres">
      <dgm:prSet presAssocID="{B401B07B-0105-4E96-BB90-3F6CED86997D}" presName="Accent" presStyleLbl="node1" presStyleIdx="1" presStyleCnt="3"/>
      <dgm:spPr/>
    </dgm:pt>
    <dgm:pt modelId="{DC8B5E67-4103-41CF-B435-BEB176765789}" type="pres">
      <dgm:prSet presAssocID="{B401B07B-0105-4E96-BB90-3F6CED86997D}" presName="ParentBackground2" presStyleCnt="0"/>
      <dgm:spPr/>
    </dgm:pt>
    <dgm:pt modelId="{2204012B-563D-4CB1-8D50-A88E9F0EE981}" type="pres">
      <dgm:prSet presAssocID="{B401B07B-0105-4E96-BB90-3F6CED86997D}" presName="ParentBackground" presStyleLbl="fgAcc1" presStyleIdx="1" presStyleCnt="3"/>
      <dgm:spPr/>
    </dgm:pt>
    <dgm:pt modelId="{89C99183-3908-4F76-8286-5BF09B795321}" type="pres">
      <dgm:prSet presAssocID="{B401B07B-0105-4E96-BB90-3F6CED86997D}" presName="Parent2" presStyleLbl="revTx" presStyleIdx="0" presStyleCnt="0">
        <dgm:presLayoutVars>
          <dgm:chMax val="1"/>
          <dgm:chPref val="1"/>
          <dgm:bulletEnabled val="1"/>
        </dgm:presLayoutVars>
      </dgm:prSet>
      <dgm:spPr/>
    </dgm:pt>
    <dgm:pt modelId="{EDCE70D3-73C8-4D9F-88EB-6D499EF2B47F}" type="pres">
      <dgm:prSet presAssocID="{9E1C12D0-5E21-4865-A9A4-0C1E1D34C9A0}" presName="Accent1" presStyleCnt="0"/>
      <dgm:spPr/>
    </dgm:pt>
    <dgm:pt modelId="{3E9B9BFD-8C19-4D43-AA1B-B2938C5A15EF}" type="pres">
      <dgm:prSet presAssocID="{9E1C12D0-5E21-4865-A9A4-0C1E1D34C9A0}" presName="Accent" presStyleLbl="node1" presStyleIdx="2" presStyleCnt="3"/>
      <dgm:spPr/>
    </dgm:pt>
    <dgm:pt modelId="{28F278B2-4B10-4FAA-ACD9-69687A532749}" type="pres">
      <dgm:prSet presAssocID="{9E1C12D0-5E21-4865-A9A4-0C1E1D34C9A0}" presName="ParentBackground1" presStyleCnt="0"/>
      <dgm:spPr/>
    </dgm:pt>
    <dgm:pt modelId="{86310FE0-CA60-4249-9803-3952D1407A54}" type="pres">
      <dgm:prSet presAssocID="{9E1C12D0-5E21-4865-A9A4-0C1E1D34C9A0}" presName="ParentBackground" presStyleLbl="fgAcc1" presStyleIdx="2" presStyleCnt="3"/>
      <dgm:spPr/>
    </dgm:pt>
    <dgm:pt modelId="{DA4E0A0E-8E9A-4365-96C7-7CD0698A9D18}" type="pres">
      <dgm:prSet presAssocID="{9E1C12D0-5E21-4865-A9A4-0C1E1D34C9A0}" presName="Parent1" presStyleLbl="revTx" presStyleIdx="0" presStyleCnt="0">
        <dgm:presLayoutVars>
          <dgm:chMax val="1"/>
          <dgm:chPref val="1"/>
          <dgm:bulletEnabled val="1"/>
        </dgm:presLayoutVars>
      </dgm:prSet>
      <dgm:spPr/>
    </dgm:pt>
  </dgm:ptLst>
  <dgm:cxnLst>
    <dgm:cxn modelId="{D5C65529-1395-4332-812F-B8729BE2E598}" type="presOf" srcId="{B401B07B-0105-4E96-BB90-3F6CED86997D}" destId="{89C99183-3908-4F76-8286-5BF09B795321}" srcOrd="1" destOrd="0" presId="urn:microsoft.com/office/officeart/2011/layout/CircleProcess"/>
    <dgm:cxn modelId="{0A8BCE44-FAA7-4FB1-BA74-8EBE4D07A900}" type="presOf" srcId="{8319CF4A-582A-4A2B-B7EB-234DFFD9C11A}" destId="{BA0B3398-F4E8-47C3-87C8-7F3FACB537A7}" srcOrd="0" destOrd="0" presId="urn:microsoft.com/office/officeart/2011/layout/CircleProcess"/>
    <dgm:cxn modelId="{81F7A853-B232-4680-852A-D51ACBB17CD8}" type="presOf" srcId="{9E1C12D0-5E21-4865-A9A4-0C1E1D34C9A0}" destId="{DA4E0A0E-8E9A-4365-96C7-7CD0698A9D18}" srcOrd="1" destOrd="0" presId="urn:microsoft.com/office/officeart/2011/layout/CircleProcess"/>
    <dgm:cxn modelId="{9C920F77-BC12-49AF-91D2-47E21C9DE3D6}" srcId="{8319CF4A-582A-4A2B-B7EB-234DFFD9C11A}" destId="{B401B07B-0105-4E96-BB90-3F6CED86997D}" srcOrd="1" destOrd="0" parTransId="{D379CC69-79B3-4216-9CC4-A3BE33226562}" sibTransId="{10460F2F-8C6A-405B-ABCF-C338859B2286}"/>
    <dgm:cxn modelId="{3229A459-4EE9-433E-83DB-32F18B6DF382}" type="presOf" srcId="{B401B07B-0105-4E96-BB90-3F6CED86997D}" destId="{2204012B-563D-4CB1-8D50-A88E9F0EE981}" srcOrd="0" destOrd="0" presId="urn:microsoft.com/office/officeart/2011/layout/CircleProcess"/>
    <dgm:cxn modelId="{FE13D7A3-56FF-4B50-892C-FEF8BFB1C0F8}" type="presOf" srcId="{45F4DACF-B7AD-4603-B53B-64D32346D62B}" destId="{DC88B53A-A7CC-4728-8FAF-A835E1432041}" srcOrd="0" destOrd="0" presId="urn:microsoft.com/office/officeart/2011/layout/CircleProcess"/>
    <dgm:cxn modelId="{FB3A00BD-73D7-49EC-9E27-1D62E4C2D146}" srcId="{8319CF4A-582A-4A2B-B7EB-234DFFD9C11A}" destId="{9E1C12D0-5E21-4865-A9A4-0C1E1D34C9A0}" srcOrd="0" destOrd="0" parTransId="{E39C6CF4-EA5F-4E71-A887-16D1F44FA311}" sibTransId="{B226F3B6-38AC-48ED-8ABB-9E415EA5BC34}"/>
    <dgm:cxn modelId="{B01180CE-1C13-4CBF-AE1E-0D3EBB339CBB}" type="presOf" srcId="{9E1C12D0-5E21-4865-A9A4-0C1E1D34C9A0}" destId="{86310FE0-CA60-4249-9803-3952D1407A54}" srcOrd="0" destOrd="0" presId="urn:microsoft.com/office/officeart/2011/layout/CircleProcess"/>
    <dgm:cxn modelId="{FEDFAEDC-B401-4986-9882-3B8454292930}" type="presOf" srcId="{45F4DACF-B7AD-4603-B53B-64D32346D62B}" destId="{D7181D1E-054C-45ED-BC21-ED91F5E7A748}" srcOrd="1" destOrd="0" presId="urn:microsoft.com/office/officeart/2011/layout/CircleProcess"/>
    <dgm:cxn modelId="{84F400EA-75C3-4337-A84E-C3DE5DDDC90D}" srcId="{8319CF4A-582A-4A2B-B7EB-234DFFD9C11A}" destId="{45F4DACF-B7AD-4603-B53B-64D32346D62B}" srcOrd="2" destOrd="0" parTransId="{B217F2A0-58C9-4CE4-AA0C-EBF0B0523D5B}" sibTransId="{563637E1-5439-4D7C-80D2-328B0B77382E}"/>
    <dgm:cxn modelId="{893297F4-BC85-4A55-A2D5-A955C29140F5}" type="presParOf" srcId="{BA0B3398-F4E8-47C3-87C8-7F3FACB537A7}" destId="{8D859A06-73BB-40D7-90E6-28925CA40B6A}" srcOrd="0" destOrd="0" presId="urn:microsoft.com/office/officeart/2011/layout/CircleProcess"/>
    <dgm:cxn modelId="{C3D33420-043E-4E2E-AA9E-D1AEE7285B4D}" type="presParOf" srcId="{8D859A06-73BB-40D7-90E6-28925CA40B6A}" destId="{2B4A3ECF-F4C1-4FAB-B0D6-92DDF8010D47}" srcOrd="0" destOrd="0" presId="urn:microsoft.com/office/officeart/2011/layout/CircleProcess"/>
    <dgm:cxn modelId="{8D105773-79ED-430B-9D82-257A336B4F6C}" type="presParOf" srcId="{BA0B3398-F4E8-47C3-87C8-7F3FACB537A7}" destId="{60F68EF6-D598-4348-BDB2-34CFEF093DEF}" srcOrd="1" destOrd="0" presId="urn:microsoft.com/office/officeart/2011/layout/CircleProcess"/>
    <dgm:cxn modelId="{CB6919A7-6212-49D2-8531-35BE3843F147}" type="presParOf" srcId="{60F68EF6-D598-4348-BDB2-34CFEF093DEF}" destId="{DC88B53A-A7CC-4728-8FAF-A835E1432041}" srcOrd="0" destOrd="0" presId="urn:microsoft.com/office/officeart/2011/layout/CircleProcess"/>
    <dgm:cxn modelId="{2394D7AC-9445-4115-9FD7-EA856090B947}" type="presParOf" srcId="{BA0B3398-F4E8-47C3-87C8-7F3FACB537A7}" destId="{D7181D1E-054C-45ED-BC21-ED91F5E7A748}" srcOrd="2" destOrd="0" presId="urn:microsoft.com/office/officeart/2011/layout/CircleProcess"/>
    <dgm:cxn modelId="{942F9C58-FDEC-44ED-840A-32DF89070DE7}" type="presParOf" srcId="{BA0B3398-F4E8-47C3-87C8-7F3FACB537A7}" destId="{6C7AF6D4-6024-4BD1-A2B2-782067E32C65}" srcOrd="3" destOrd="0" presId="urn:microsoft.com/office/officeart/2011/layout/CircleProcess"/>
    <dgm:cxn modelId="{9AAA0B3E-55BA-4272-B10B-DB792296A249}" type="presParOf" srcId="{6C7AF6D4-6024-4BD1-A2B2-782067E32C65}" destId="{5D4DF217-43A7-4E89-92EF-F6744AD103D0}" srcOrd="0" destOrd="0" presId="urn:microsoft.com/office/officeart/2011/layout/CircleProcess"/>
    <dgm:cxn modelId="{BE5F6C1B-5DA7-4660-B476-6AE360502360}" type="presParOf" srcId="{BA0B3398-F4E8-47C3-87C8-7F3FACB537A7}" destId="{DC8B5E67-4103-41CF-B435-BEB176765789}" srcOrd="4" destOrd="0" presId="urn:microsoft.com/office/officeart/2011/layout/CircleProcess"/>
    <dgm:cxn modelId="{2A14CCE5-1388-4666-8D53-6229BBE76622}" type="presParOf" srcId="{DC8B5E67-4103-41CF-B435-BEB176765789}" destId="{2204012B-563D-4CB1-8D50-A88E9F0EE981}" srcOrd="0" destOrd="0" presId="urn:microsoft.com/office/officeart/2011/layout/CircleProcess"/>
    <dgm:cxn modelId="{2202902F-C665-422D-84BA-AC438DB5E018}" type="presParOf" srcId="{BA0B3398-F4E8-47C3-87C8-7F3FACB537A7}" destId="{89C99183-3908-4F76-8286-5BF09B795321}" srcOrd="5" destOrd="0" presId="urn:microsoft.com/office/officeart/2011/layout/CircleProcess"/>
    <dgm:cxn modelId="{054568C3-7812-45B8-BF8C-61C771BA7707}" type="presParOf" srcId="{BA0B3398-F4E8-47C3-87C8-7F3FACB537A7}" destId="{EDCE70D3-73C8-4D9F-88EB-6D499EF2B47F}" srcOrd="6" destOrd="0" presId="urn:microsoft.com/office/officeart/2011/layout/CircleProcess"/>
    <dgm:cxn modelId="{D09453A5-D50E-4A1A-B915-48662373B02D}" type="presParOf" srcId="{EDCE70D3-73C8-4D9F-88EB-6D499EF2B47F}" destId="{3E9B9BFD-8C19-4D43-AA1B-B2938C5A15EF}" srcOrd="0" destOrd="0" presId="urn:microsoft.com/office/officeart/2011/layout/CircleProcess"/>
    <dgm:cxn modelId="{A15A55F4-50ED-4C24-BBFB-0F47CB975822}" type="presParOf" srcId="{BA0B3398-F4E8-47C3-87C8-7F3FACB537A7}" destId="{28F278B2-4B10-4FAA-ACD9-69687A532749}" srcOrd="7" destOrd="0" presId="urn:microsoft.com/office/officeart/2011/layout/CircleProcess"/>
    <dgm:cxn modelId="{7089E5C5-F2C7-4797-99DA-A6AD47BA4700}" type="presParOf" srcId="{28F278B2-4B10-4FAA-ACD9-69687A532749}" destId="{86310FE0-CA60-4249-9803-3952D1407A54}" srcOrd="0" destOrd="0" presId="urn:microsoft.com/office/officeart/2011/layout/CircleProcess"/>
    <dgm:cxn modelId="{3B19F62E-1810-4E1A-AA39-A66FDD5F6F85}" type="presParOf" srcId="{BA0B3398-F4E8-47C3-87C8-7F3FACB537A7}" destId="{DA4E0A0E-8E9A-4365-96C7-7CD0698A9D18}"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1D381-84CB-469E-B946-C2A1C6CA7FE2}">
      <dsp:nvSpPr>
        <dsp:cNvPr id="0" name=""/>
        <dsp:cNvSpPr/>
      </dsp:nvSpPr>
      <dsp:spPr>
        <a:xfrm>
          <a:off x="0" y="1304448"/>
          <a:ext cx="7886700" cy="173926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8A426-D51A-4899-B503-385995750042}">
      <dsp:nvSpPr>
        <dsp:cNvPr id="0" name=""/>
        <dsp:cNvSpPr/>
      </dsp:nvSpPr>
      <dsp:spPr>
        <a:xfrm>
          <a:off x="41296" y="2590792"/>
          <a:ext cx="1708656" cy="1739265"/>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Grantee is timely</a:t>
          </a:r>
        </a:p>
      </dsp:txBody>
      <dsp:txXfrm>
        <a:off x="41296" y="2590792"/>
        <a:ext cx="1708656" cy="1739265"/>
      </dsp:txXfrm>
    </dsp:sp>
    <dsp:sp modelId="{E7E3CE2F-AE4E-42E2-895D-A43399522D94}">
      <dsp:nvSpPr>
        <dsp:cNvPr id="0" name=""/>
        <dsp:cNvSpPr/>
      </dsp:nvSpPr>
      <dsp:spPr>
        <a:xfrm>
          <a:off x="379608" y="1909980"/>
          <a:ext cx="956543" cy="5282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07A596-5E51-4654-AB87-12D2EF650933}">
      <dsp:nvSpPr>
        <dsp:cNvPr id="0" name=""/>
        <dsp:cNvSpPr/>
      </dsp:nvSpPr>
      <dsp:spPr>
        <a:xfrm>
          <a:off x="1861921" y="0"/>
          <a:ext cx="1708656" cy="1739265"/>
        </a:xfrm>
        <a:prstGeom prst="rect">
          <a:avLst/>
        </a:prstGeom>
        <a:solidFill>
          <a:srgbClr val="00B0F0"/>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Excluded: 1/21/2020 to 9/30/2020</a:t>
          </a:r>
        </a:p>
      </dsp:txBody>
      <dsp:txXfrm>
        <a:off x="1861921" y="0"/>
        <a:ext cx="1708656" cy="1739265"/>
      </dsp:txXfrm>
    </dsp:sp>
    <dsp:sp modelId="{5E2EC059-6E68-46F0-861C-69FA48EDA89C}">
      <dsp:nvSpPr>
        <dsp:cNvPr id="0" name=""/>
        <dsp:cNvSpPr/>
      </dsp:nvSpPr>
      <dsp:spPr>
        <a:xfrm>
          <a:off x="2235142" y="1956673"/>
          <a:ext cx="1058760" cy="434816"/>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22337A-7A46-4BEB-8501-D259E6F5A496}">
      <dsp:nvSpPr>
        <dsp:cNvPr id="0" name=""/>
        <dsp:cNvSpPr/>
      </dsp:nvSpPr>
      <dsp:spPr>
        <a:xfrm>
          <a:off x="3591731" y="0"/>
          <a:ext cx="1708656" cy="1739265"/>
        </a:xfrm>
        <a:prstGeom prst="rect">
          <a:avLst/>
        </a:prstGeom>
        <a:solidFill>
          <a:srgbClr val="00B0F0"/>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Excluded: 10/1/2020 to 9/30/2021</a:t>
          </a:r>
        </a:p>
      </dsp:txBody>
      <dsp:txXfrm>
        <a:off x="3591731" y="0"/>
        <a:ext cx="1708656" cy="1739265"/>
      </dsp:txXfrm>
    </dsp:sp>
    <dsp:sp modelId="{7339EC14-F6B9-4AE1-9289-EC432784CB24}">
      <dsp:nvSpPr>
        <dsp:cNvPr id="0" name=""/>
        <dsp:cNvSpPr/>
      </dsp:nvSpPr>
      <dsp:spPr>
        <a:xfrm>
          <a:off x="3824818" y="1956673"/>
          <a:ext cx="1242483" cy="434816"/>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5B4365-2F82-414C-8450-22963A1B6E14}">
      <dsp:nvSpPr>
        <dsp:cNvPr id="0" name=""/>
        <dsp:cNvSpPr/>
      </dsp:nvSpPr>
      <dsp:spPr>
        <a:xfrm>
          <a:off x="5385820" y="2608897"/>
          <a:ext cx="1708656" cy="1739265"/>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Grantee is untimely on test date:</a:t>
          </a:r>
          <a:br>
            <a:rPr lang="en-US" sz="1600" kern="1200" dirty="0"/>
          </a:br>
          <a:r>
            <a:rPr lang="en-US" sz="1600" kern="1200" dirty="0"/>
            <a:t>Considered 1</a:t>
          </a:r>
          <a:r>
            <a:rPr lang="en-US" sz="1600" kern="1200" baseline="30000" dirty="0"/>
            <a:t>st</a:t>
          </a:r>
          <a:r>
            <a:rPr lang="en-US" sz="1600" kern="1200" dirty="0"/>
            <a:t> time untimely</a:t>
          </a:r>
        </a:p>
      </dsp:txBody>
      <dsp:txXfrm>
        <a:off x="5385820" y="2608897"/>
        <a:ext cx="1708656" cy="1739265"/>
      </dsp:txXfrm>
    </dsp:sp>
    <dsp:sp modelId="{048ED539-3985-4649-A4C5-AC1C09B6BDEE}">
      <dsp:nvSpPr>
        <dsp:cNvPr id="0" name=""/>
        <dsp:cNvSpPr/>
      </dsp:nvSpPr>
      <dsp:spPr>
        <a:xfrm>
          <a:off x="5567584" y="1933067"/>
          <a:ext cx="1144436" cy="4348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49E40-7069-4A45-AC16-459FA63C0039}">
      <dsp:nvSpPr>
        <dsp:cNvPr id="0" name=""/>
        <dsp:cNvSpPr/>
      </dsp:nvSpPr>
      <dsp:spPr>
        <a:xfrm>
          <a:off x="0" y="300656"/>
          <a:ext cx="91439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F83B69-9607-4209-A136-F481B228807E}">
      <dsp:nvSpPr>
        <dsp:cNvPr id="0" name=""/>
        <dsp:cNvSpPr/>
      </dsp:nvSpPr>
      <dsp:spPr>
        <a:xfrm>
          <a:off x="457199" y="94016"/>
          <a:ext cx="6400799"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ctr" defTabSz="1244600">
            <a:lnSpc>
              <a:spcPct val="90000"/>
            </a:lnSpc>
            <a:spcBef>
              <a:spcPct val="0"/>
            </a:spcBef>
            <a:spcAft>
              <a:spcPct val="35000"/>
            </a:spcAft>
            <a:buNone/>
          </a:pPr>
          <a:r>
            <a:rPr lang="en-US" sz="2800" kern="1200" dirty="0"/>
            <a:t>Indirect Costs</a:t>
          </a:r>
        </a:p>
      </dsp:txBody>
      <dsp:txXfrm>
        <a:off x="477374" y="114191"/>
        <a:ext cx="6360449" cy="372930"/>
      </dsp:txXfrm>
    </dsp:sp>
    <dsp:sp modelId="{AA0DC26C-60BF-4309-8919-2692DF60C9A2}">
      <dsp:nvSpPr>
        <dsp:cNvPr id="0" name=""/>
        <dsp:cNvSpPr/>
      </dsp:nvSpPr>
      <dsp:spPr>
        <a:xfrm>
          <a:off x="0" y="935696"/>
          <a:ext cx="91439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24B9D1-653A-487A-B5C4-B25492C86914}">
      <dsp:nvSpPr>
        <dsp:cNvPr id="0" name=""/>
        <dsp:cNvSpPr/>
      </dsp:nvSpPr>
      <dsp:spPr>
        <a:xfrm>
          <a:off x="457199" y="729056"/>
          <a:ext cx="6400799"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ctr" defTabSz="1244600">
            <a:lnSpc>
              <a:spcPct val="90000"/>
            </a:lnSpc>
            <a:spcBef>
              <a:spcPct val="0"/>
            </a:spcBef>
            <a:spcAft>
              <a:spcPct val="35000"/>
            </a:spcAft>
            <a:buNone/>
          </a:pPr>
          <a:r>
            <a:rPr lang="en-US" sz="2800" kern="1200" dirty="0"/>
            <a:t>Cost Objective</a:t>
          </a:r>
        </a:p>
      </dsp:txBody>
      <dsp:txXfrm>
        <a:off x="477374" y="749231"/>
        <a:ext cx="6360449" cy="372930"/>
      </dsp:txXfrm>
    </dsp:sp>
    <dsp:sp modelId="{CB6FFD50-A5BE-4E44-B3D0-5032243B943D}">
      <dsp:nvSpPr>
        <dsp:cNvPr id="0" name=""/>
        <dsp:cNvSpPr/>
      </dsp:nvSpPr>
      <dsp:spPr>
        <a:xfrm>
          <a:off x="0" y="1570736"/>
          <a:ext cx="91439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9FC1AC-FAFA-4747-9FDB-D7B567C3B8AD}">
      <dsp:nvSpPr>
        <dsp:cNvPr id="0" name=""/>
        <dsp:cNvSpPr/>
      </dsp:nvSpPr>
      <dsp:spPr>
        <a:xfrm>
          <a:off x="457199" y="1364096"/>
          <a:ext cx="6400799"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ctr" defTabSz="1244600">
            <a:lnSpc>
              <a:spcPct val="90000"/>
            </a:lnSpc>
            <a:spcBef>
              <a:spcPct val="0"/>
            </a:spcBef>
            <a:spcAft>
              <a:spcPct val="35000"/>
            </a:spcAft>
            <a:buNone/>
          </a:pPr>
          <a:r>
            <a:rPr lang="en-US" sz="2800" kern="1200" dirty="0"/>
            <a:t>Indirect Cost Rate</a:t>
          </a:r>
        </a:p>
      </dsp:txBody>
      <dsp:txXfrm>
        <a:off x="477374" y="1384271"/>
        <a:ext cx="6360449" cy="372930"/>
      </dsp:txXfrm>
    </dsp:sp>
    <dsp:sp modelId="{64752AA5-8BDC-4B22-A86C-3AC588E44DE3}">
      <dsp:nvSpPr>
        <dsp:cNvPr id="0" name=""/>
        <dsp:cNvSpPr/>
      </dsp:nvSpPr>
      <dsp:spPr>
        <a:xfrm>
          <a:off x="0" y="2205776"/>
          <a:ext cx="91439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5C8A24-53D0-465C-A96B-5631C2CD336D}">
      <dsp:nvSpPr>
        <dsp:cNvPr id="0" name=""/>
        <dsp:cNvSpPr/>
      </dsp:nvSpPr>
      <dsp:spPr>
        <a:xfrm>
          <a:off x="507999" y="1979265"/>
          <a:ext cx="6400799"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ctr" defTabSz="1244600">
            <a:lnSpc>
              <a:spcPct val="90000"/>
            </a:lnSpc>
            <a:spcBef>
              <a:spcPct val="0"/>
            </a:spcBef>
            <a:spcAft>
              <a:spcPct val="35000"/>
            </a:spcAft>
            <a:buNone/>
          </a:pPr>
          <a:r>
            <a:rPr lang="en-US" sz="2800" kern="1200" dirty="0"/>
            <a:t>10% De Minimis Rate</a:t>
          </a:r>
        </a:p>
      </dsp:txBody>
      <dsp:txXfrm>
        <a:off x="528174" y="1999440"/>
        <a:ext cx="6360449" cy="372930"/>
      </dsp:txXfrm>
    </dsp:sp>
    <dsp:sp modelId="{218C1886-1B26-4B97-B077-43B2746B38A5}">
      <dsp:nvSpPr>
        <dsp:cNvPr id="0" name=""/>
        <dsp:cNvSpPr/>
      </dsp:nvSpPr>
      <dsp:spPr>
        <a:xfrm>
          <a:off x="0" y="2840816"/>
          <a:ext cx="91439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71EA97-60F6-4D85-BAB4-89D300B54BFE}">
      <dsp:nvSpPr>
        <dsp:cNvPr id="0" name=""/>
        <dsp:cNvSpPr/>
      </dsp:nvSpPr>
      <dsp:spPr>
        <a:xfrm>
          <a:off x="457199" y="2634176"/>
          <a:ext cx="6400799"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ctr" defTabSz="1244600">
            <a:lnSpc>
              <a:spcPct val="90000"/>
            </a:lnSpc>
            <a:spcBef>
              <a:spcPct val="0"/>
            </a:spcBef>
            <a:spcAft>
              <a:spcPct val="35000"/>
            </a:spcAft>
            <a:buNone/>
          </a:pPr>
          <a:r>
            <a:rPr lang="en-US" sz="2800" kern="1200" dirty="0"/>
            <a:t>Central Service Cost Allocation Plan</a:t>
          </a:r>
        </a:p>
      </dsp:txBody>
      <dsp:txXfrm>
        <a:off x="477374" y="2654351"/>
        <a:ext cx="6360449" cy="372930"/>
      </dsp:txXfrm>
    </dsp:sp>
    <dsp:sp modelId="{CE6BE6AF-3E46-49DB-A10B-77905ECF33BD}">
      <dsp:nvSpPr>
        <dsp:cNvPr id="0" name=""/>
        <dsp:cNvSpPr/>
      </dsp:nvSpPr>
      <dsp:spPr>
        <a:xfrm>
          <a:off x="0" y="3475856"/>
          <a:ext cx="91439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20060C-05B2-41AB-8EEF-859895716E3A}">
      <dsp:nvSpPr>
        <dsp:cNvPr id="0" name=""/>
        <dsp:cNvSpPr/>
      </dsp:nvSpPr>
      <dsp:spPr>
        <a:xfrm>
          <a:off x="457199" y="3269216"/>
          <a:ext cx="6400799"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ctr" defTabSz="1244600">
            <a:lnSpc>
              <a:spcPct val="90000"/>
            </a:lnSpc>
            <a:spcBef>
              <a:spcPct val="0"/>
            </a:spcBef>
            <a:spcAft>
              <a:spcPct val="35000"/>
            </a:spcAft>
            <a:buNone/>
          </a:pPr>
          <a:r>
            <a:rPr lang="en-US" sz="2800" kern="1200" dirty="0"/>
            <a:t>Indirect Cost Rate Proposal</a:t>
          </a:r>
        </a:p>
      </dsp:txBody>
      <dsp:txXfrm>
        <a:off x="477374" y="3289391"/>
        <a:ext cx="6360449" cy="372930"/>
      </dsp:txXfrm>
    </dsp:sp>
    <dsp:sp modelId="{64F97E4D-8D88-42F2-91B6-732ED3E155A6}">
      <dsp:nvSpPr>
        <dsp:cNvPr id="0" name=""/>
        <dsp:cNvSpPr/>
      </dsp:nvSpPr>
      <dsp:spPr>
        <a:xfrm>
          <a:off x="0" y="4110896"/>
          <a:ext cx="9143999"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C42D5E-AD1B-4A28-9B8B-1B10FA7A0701}">
      <dsp:nvSpPr>
        <dsp:cNvPr id="0" name=""/>
        <dsp:cNvSpPr/>
      </dsp:nvSpPr>
      <dsp:spPr>
        <a:xfrm>
          <a:off x="457199" y="3904256"/>
          <a:ext cx="6400799"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marL="0" lvl="0" indent="0" algn="ctr" defTabSz="1244600">
            <a:lnSpc>
              <a:spcPct val="90000"/>
            </a:lnSpc>
            <a:spcBef>
              <a:spcPct val="0"/>
            </a:spcBef>
            <a:spcAft>
              <a:spcPct val="35000"/>
            </a:spcAft>
            <a:buNone/>
          </a:pPr>
          <a:r>
            <a:rPr lang="en-US" sz="2800" kern="1200" dirty="0"/>
            <a:t>Cognizant Agency</a:t>
          </a:r>
        </a:p>
      </dsp:txBody>
      <dsp:txXfrm>
        <a:off x="477374" y="3924431"/>
        <a:ext cx="6360449" cy="3729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EF505-8B8A-44B7-B1F7-7D26927EF088}">
      <dsp:nvSpPr>
        <dsp:cNvPr id="0" name=""/>
        <dsp:cNvSpPr/>
      </dsp:nvSpPr>
      <dsp:spPr>
        <a:xfrm>
          <a:off x="0" y="3834108"/>
          <a:ext cx="102108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B5145F-59D2-4FAA-8883-B55860773ADB}">
      <dsp:nvSpPr>
        <dsp:cNvPr id="0" name=""/>
        <dsp:cNvSpPr/>
      </dsp:nvSpPr>
      <dsp:spPr>
        <a:xfrm>
          <a:off x="0" y="2777212"/>
          <a:ext cx="102108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549EDA-57FB-4771-A8BF-2E8826012D40}">
      <dsp:nvSpPr>
        <dsp:cNvPr id="0" name=""/>
        <dsp:cNvSpPr/>
      </dsp:nvSpPr>
      <dsp:spPr>
        <a:xfrm>
          <a:off x="0" y="1720315"/>
          <a:ext cx="102108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784DBD-7218-4624-87DF-D5CD727FAE0C}">
      <dsp:nvSpPr>
        <dsp:cNvPr id="0" name=""/>
        <dsp:cNvSpPr/>
      </dsp:nvSpPr>
      <dsp:spPr>
        <a:xfrm>
          <a:off x="0" y="840482"/>
          <a:ext cx="102108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16ACA5-4D69-4ED6-ACAF-F49F85C10101}">
      <dsp:nvSpPr>
        <dsp:cNvPr id="0" name=""/>
        <dsp:cNvSpPr/>
      </dsp:nvSpPr>
      <dsp:spPr>
        <a:xfrm>
          <a:off x="2677475" y="2547"/>
          <a:ext cx="7510656" cy="83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l" defTabSz="711200">
            <a:lnSpc>
              <a:spcPct val="90000"/>
            </a:lnSpc>
            <a:spcBef>
              <a:spcPct val="0"/>
            </a:spcBef>
            <a:spcAft>
              <a:spcPct val="35000"/>
            </a:spcAft>
            <a:buNone/>
          </a:pPr>
          <a:r>
            <a:rPr lang="en-US" sz="1600" b="0" i="0" kern="1200" dirty="0"/>
            <a:t>a temporary indirect cost rate applicable to a specified period which is used for      funding, interim reimbursement, and reporting indirect costs on Federal awards pending  the establishment of a "final" rate for that period. </a:t>
          </a:r>
          <a:endParaRPr lang="en-US" sz="1600" kern="1200" dirty="0"/>
        </a:p>
      </dsp:txBody>
      <dsp:txXfrm>
        <a:off x="2677475" y="2547"/>
        <a:ext cx="7510656" cy="837935"/>
      </dsp:txXfrm>
    </dsp:sp>
    <dsp:sp modelId="{18298D2C-14B0-4EE2-BAB3-C3B7B10C95E9}">
      <dsp:nvSpPr>
        <dsp:cNvPr id="0" name=""/>
        <dsp:cNvSpPr/>
      </dsp:nvSpPr>
      <dsp:spPr>
        <a:xfrm>
          <a:off x="0" y="2547"/>
          <a:ext cx="2654807" cy="83793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Provisional</a:t>
          </a:r>
        </a:p>
      </dsp:txBody>
      <dsp:txXfrm>
        <a:off x="40912" y="43459"/>
        <a:ext cx="2572983" cy="797023"/>
      </dsp:txXfrm>
    </dsp:sp>
    <dsp:sp modelId="{810AFC1D-B475-4DB4-B56C-882E1FCDAAC8}">
      <dsp:nvSpPr>
        <dsp:cNvPr id="0" name=""/>
        <dsp:cNvSpPr/>
      </dsp:nvSpPr>
      <dsp:spPr>
        <a:xfrm>
          <a:off x="2654807" y="882379"/>
          <a:ext cx="7555992" cy="83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US" sz="1400" kern="1200" dirty="0">
            <a:latin typeface="+mn-lt"/>
          </a:endParaRPr>
        </a:p>
      </dsp:txBody>
      <dsp:txXfrm>
        <a:off x="2654807" y="882379"/>
        <a:ext cx="7555992" cy="837935"/>
      </dsp:txXfrm>
    </dsp:sp>
    <dsp:sp modelId="{77B65832-A5B2-4655-87B0-E0C3AED06572}">
      <dsp:nvSpPr>
        <dsp:cNvPr id="0" name=""/>
        <dsp:cNvSpPr/>
      </dsp:nvSpPr>
      <dsp:spPr>
        <a:xfrm>
          <a:off x="0" y="882379"/>
          <a:ext cx="2654807" cy="83793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Final</a:t>
          </a:r>
        </a:p>
      </dsp:txBody>
      <dsp:txXfrm>
        <a:off x="40912" y="923291"/>
        <a:ext cx="2572983" cy="797023"/>
      </dsp:txXfrm>
    </dsp:sp>
    <dsp:sp modelId="{4C694A5E-B5A6-43C6-B9DB-FD5474CEF774}">
      <dsp:nvSpPr>
        <dsp:cNvPr id="0" name=""/>
        <dsp:cNvSpPr/>
      </dsp:nvSpPr>
      <dsp:spPr>
        <a:xfrm>
          <a:off x="2654807" y="1939276"/>
          <a:ext cx="7555992" cy="83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endParaRPr lang="en-US" sz="2400" kern="1200" dirty="0"/>
        </a:p>
      </dsp:txBody>
      <dsp:txXfrm>
        <a:off x="2654807" y="1939276"/>
        <a:ext cx="7555992" cy="837935"/>
      </dsp:txXfrm>
    </dsp:sp>
    <dsp:sp modelId="{12A5C513-DDDB-4D53-9A05-70A3A4F21D26}">
      <dsp:nvSpPr>
        <dsp:cNvPr id="0" name=""/>
        <dsp:cNvSpPr/>
      </dsp:nvSpPr>
      <dsp:spPr>
        <a:xfrm>
          <a:off x="0" y="1762212"/>
          <a:ext cx="2654807" cy="119206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Predetermined</a:t>
          </a:r>
        </a:p>
      </dsp:txBody>
      <dsp:txXfrm>
        <a:off x="58202" y="1820414"/>
        <a:ext cx="2538403" cy="1133862"/>
      </dsp:txXfrm>
    </dsp:sp>
    <dsp:sp modelId="{3C7F520A-4666-4562-826D-2BBAC3F7028C}">
      <dsp:nvSpPr>
        <dsp:cNvPr id="0" name=""/>
        <dsp:cNvSpPr/>
      </dsp:nvSpPr>
      <dsp:spPr>
        <a:xfrm>
          <a:off x="2654807" y="2996173"/>
          <a:ext cx="7555992" cy="837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endParaRPr lang="en-US" sz="2400" kern="1200" dirty="0"/>
        </a:p>
      </dsp:txBody>
      <dsp:txXfrm>
        <a:off x="2654807" y="2996173"/>
        <a:ext cx="7555992" cy="837935"/>
      </dsp:txXfrm>
    </dsp:sp>
    <dsp:sp modelId="{20A71F78-C006-462E-8F03-7FD37E7C3C8B}">
      <dsp:nvSpPr>
        <dsp:cNvPr id="0" name=""/>
        <dsp:cNvSpPr/>
      </dsp:nvSpPr>
      <dsp:spPr>
        <a:xfrm>
          <a:off x="0" y="2996173"/>
          <a:ext cx="2654807" cy="83793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Fixed (with carry forward)</a:t>
          </a:r>
        </a:p>
      </dsp:txBody>
      <dsp:txXfrm>
        <a:off x="40912" y="3037085"/>
        <a:ext cx="2572983" cy="7970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1D381-84CB-469E-B946-C2A1C6CA7FE2}">
      <dsp:nvSpPr>
        <dsp:cNvPr id="0" name=""/>
        <dsp:cNvSpPr/>
      </dsp:nvSpPr>
      <dsp:spPr>
        <a:xfrm>
          <a:off x="0" y="1304448"/>
          <a:ext cx="7886700" cy="173926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8A426-D51A-4899-B503-385995750042}">
      <dsp:nvSpPr>
        <dsp:cNvPr id="0" name=""/>
        <dsp:cNvSpPr/>
      </dsp:nvSpPr>
      <dsp:spPr>
        <a:xfrm>
          <a:off x="41296" y="2590792"/>
          <a:ext cx="1708656" cy="1739265"/>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Grantee is untimely for the first time.</a:t>
          </a:r>
        </a:p>
      </dsp:txBody>
      <dsp:txXfrm>
        <a:off x="41296" y="2590792"/>
        <a:ext cx="1708656" cy="1739265"/>
      </dsp:txXfrm>
    </dsp:sp>
    <dsp:sp modelId="{E7E3CE2F-AE4E-42E2-895D-A43399522D94}">
      <dsp:nvSpPr>
        <dsp:cNvPr id="0" name=""/>
        <dsp:cNvSpPr/>
      </dsp:nvSpPr>
      <dsp:spPr>
        <a:xfrm>
          <a:off x="379608" y="1909980"/>
          <a:ext cx="956543" cy="5282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07A596-5E51-4654-AB87-12D2EF650933}">
      <dsp:nvSpPr>
        <dsp:cNvPr id="0" name=""/>
        <dsp:cNvSpPr/>
      </dsp:nvSpPr>
      <dsp:spPr>
        <a:xfrm>
          <a:off x="1861921" y="0"/>
          <a:ext cx="1708656" cy="1739265"/>
        </a:xfrm>
        <a:prstGeom prst="rect">
          <a:avLst/>
        </a:prstGeom>
        <a:solidFill>
          <a:srgbClr val="00B0F0"/>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Excluded: 1/21/2020 to 9/30/2020</a:t>
          </a:r>
        </a:p>
      </dsp:txBody>
      <dsp:txXfrm>
        <a:off x="1861921" y="0"/>
        <a:ext cx="1708656" cy="1739265"/>
      </dsp:txXfrm>
    </dsp:sp>
    <dsp:sp modelId="{5E2EC059-6E68-46F0-861C-69FA48EDA89C}">
      <dsp:nvSpPr>
        <dsp:cNvPr id="0" name=""/>
        <dsp:cNvSpPr/>
      </dsp:nvSpPr>
      <dsp:spPr>
        <a:xfrm>
          <a:off x="2235142" y="1956673"/>
          <a:ext cx="1058760" cy="434816"/>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22337A-7A46-4BEB-8501-D259E6F5A496}">
      <dsp:nvSpPr>
        <dsp:cNvPr id="0" name=""/>
        <dsp:cNvSpPr/>
      </dsp:nvSpPr>
      <dsp:spPr>
        <a:xfrm>
          <a:off x="3591731" y="0"/>
          <a:ext cx="1708656" cy="1739265"/>
        </a:xfrm>
        <a:prstGeom prst="rect">
          <a:avLst/>
        </a:prstGeom>
        <a:solidFill>
          <a:srgbClr val="00B0F0"/>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Excluded: 10/1/2020 to 9/30/2021</a:t>
          </a:r>
        </a:p>
      </dsp:txBody>
      <dsp:txXfrm>
        <a:off x="3591731" y="0"/>
        <a:ext cx="1708656" cy="1739265"/>
      </dsp:txXfrm>
    </dsp:sp>
    <dsp:sp modelId="{7339EC14-F6B9-4AE1-9289-EC432784CB24}">
      <dsp:nvSpPr>
        <dsp:cNvPr id="0" name=""/>
        <dsp:cNvSpPr/>
      </dsp:nvSpPr>
      <dsp:spPr>
        <a:xfrm>
          <a:off x="3824818" y="1956673"/>
          <a:ext cx="1242483" cy="434816"/>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5B4365-2F82-414C-8450-22963A1B6E14}">
      <dsp:nvSpPr>
        <dsp:cNvPr id="0" name=""/>
        <dsp:cNvSpPr/>
      </dsp:nvSpPr>
      <dsp:spPr>
        <a:xfrm>
          <a:off x="5385820" y="2608897"/>
          <a:ext cx="1708656" cy="1739265"/>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Grantee is still untimely on test date:</a:t>
          </a:r>
          <a:br>
            <a:rPr lang="en-US" sz="1600" kern="1200" dirty="0"/>
          </a:br>
          <a:r>
            <a:rPr lang="en-US" sz="1600" kern="1200" dirty="0"/>
            <a:t>Considered 2nd time untimely</a:t>
          </a:r>
        </a:p>
      </dsp:txBody>
      <dsp:txXfrm>
        <a:off x="5385820" y="2608897"/>
        <a:ext cx="1708656" cy="1739265"/>
      </dsp:txXfrm>
    </dsp:sp>
    <dsp:sp modelId="{048ED539-3985-4649-A4C5-AC1C09B6BDEE}">
      <dsp:nvSpPr>
        <dsp:cNvPr id="0" name=""/>
        <dsp:cNvSpPr/>
      </dsp:nvSpPr>
      <dsp:spPr>
        <a:xfrm>
          <a:off x="5567584" y="1933067"/>
          <a:ext cx="1144436" cy="4348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4900F-24DC-4793-A04D-328219EE1264}">
      <dsp:nvSpPr>
        <dsp:cNvPr id="0" name=""/>
        <dsp:cNvSpPr/>
      </dsp:nvSpPr>
      <dsp:spPr>
        <a:xfrm>
          <a:off x="801676" y="680"/>
          <a:ext cx="1651104" cy="9906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Direct salaries</a:t>
          </a:r>
        </a:p>
      </dsp:txBody>
      <dsp:txXfrm>
        <a:off x="801676" y="680"/>
        <a:ext cx="1651104" cy="990662"/>
      </dsp:txXfrm>
    </dsp:sp>
    <dsp:sp modelId="{2F823C34-5988-4FBA-A06D-5F011654E4B6}">
      <dsp:nvSpPr>
        <dsp:cNvPr id="0" name=""/>
        <dsp:cNvSpPr/>
      </dsp:nvSpPr>
      <dsp:spPr>
        <a:xfrm>
          <a:off x="2617890" y="680"/>
          <a:ext cx="1651104" cy="9906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Wages</a:t>
          </a:r>
        </a:p>
      </dsp:txBody>
      <dsp:txXfrm>
        <a:off x="2617890" y="680"/>
        <a:ext cx="1651104" cy="990662"/>
      </dsp:txXfrm>
    </dsp:sp>
    <dsp:sp modelId="{8BE1705B-6BF9-4694-801B-0B5897DB587D}">
      <dsp:nvSpPr>
        <dsp:cNvPr id="0" name=""/>
        <dsp:cNvSpPr/>
      </dsp:nvSpPr>
      <dsp:spPr>
        <a:xfrm>
          <a:off x="4434105" y="680"/>
          <a:ext cx="1651104" cy="9906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Applicable Fringe Benefits</a:t>
          </a:r>
        </a:p>
      </dsp:txBody>
      <dsp:txXfrm>
        <a:off x="4434105" y="680"/>
        <a:ext cx="1651104" cy="990662"/>
      </dsp:txXfrm>
    </dsp:sp>
    <dsp:sp modelId="{1B9B85F3-8E42-40F2-9009-F6350DA615B7}">
      <dsp:nvSpPr>
        <dsp:cNvPr id="0" name=""/>
        <dsp:cNvSpPr/>
      </dsp:nvSpPr>
      <dsp:spPr>
        <a:xfrm>
          <a:off x="801676" y="1156453"/>
          <a:ext cx="1651104" cy="9906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Materials and Supplies</a:t>
          </a:r>
        </a:p>
      </dsp:txBody>
      <dsp:txXfrm>
        <a:off x="801676" y="1156453"/>
        <a:ext cx="1651104" cy="990662"/>
      </dsp:txXfrm>
    </dsp:sp>
    <dsp:sp modelId="{413AFD80-AE2F-42CD-834E-7EE32247E163}">
      <dsp:nvSpPr>
        <dsp:cNvPr id="0" name=""/>
        <dsp:cNvSpPr/>
      </dsp:nvSpPr>
      <dsp:spPr>
        <a:xfrm>
          <a:off x="2617890" y="1156453"/>
          <a:ext cx="1651104" cy="9906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Services</a:t>
          </a:r>
        </a:p>
      </dsp:txBody>
      <dsp:txXfrm>
        <a:off x="2617890" y="1156453"/>
        <a:ext cx="1651104" cy="990662"/>
      </dsp:txXfrm>
    </dsp:sp>
    <dsp:sp modelId="{C897FF7A-A9E4-4706-97DD-6AA01BE71AD9}">
      <dsp:nvSpPr>
        <dsp:cNvPr id="0" name=""/>
        <dsp:cNvSpPr/>
      </dsp:nvSpPr>
      <dsp:spPr>
        <a:xfrm>
          <a:off x="4434105" y="1156453"/>
          <a:ext cx="1651104" cy="9906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Travel</a:t>
          </a:r>
        </a:p>
      </dsp:txBody>
      <dsp:txXfrm>
        <a:off x="4434105" y="1156453"/>
        <a:ext cx="1651104" cy="990662"/>
      </dsp:txXfrm>
    </dsp:sp>
    <dsp:sp modelId="{19B90AA4-0E43-4A07-A533-C37030CED419}">
      <dsp:nvSpPr>
        <dsp:cNvPr id="0" name=""/>
        <dsp:cNvSpPr/>
      </dsp:nvSpPr>
      <dsp:spPr>
        <a:xfrm>
          <a:off x="2617890" y="2312226"/>
          <a:ext cx="1651104" cy="9906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Up to $25k of each subaward</a:t>
          </a:r>
        </a:p>
      </dsp:txBody>
      <dsp:txXfrm>
        <a:off x="2617890" y="2312226"/>
        <a:ext cx="1651104" cy="99066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1705B-6BF9-4694-801B-0B5897DB587D}">
      <dsp:nvSpPr>
        <dsp:cNvPr id="0" name=""/>
        <dsp:cNvSpPr/>
      </dsp:nvSpPr>
      <dsp:spPr>
        <a:xfrm>
          <a:off x="730020" y="619"/>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Equipment</a:t>
          </a:r>
        </a:p>
      </dsp:txBody>
      <dsp:txXfrm>
        <a:off x="730020" y="619"/>
        <a:ext cx="1503524" cy="902114"/>
      </dsp:txXfrm>
    </dsp:sp>
    <dsp:sp modelId="{CA3AD448-92C9-49FE-AD66-1857D7356FBC}">
      <dsp:nvSpPr>
        <dsp:cNvPr id="0" name=""/>
        <dsp:cNvSpPr/>
      </dsp:nvSpPr>
      <dsp:spPr>
        <a:xfrm>
          <a:off x="2383898" y="619"/>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Capital Expenditures</a:t>
          </a:r>
        </a:p>
      </dsp:txBody>
      <dsp:txXfrm>
        <a:off x="2383898" y="619"/>
        <a:ext cx="1503524" cy="902114"/>
      </dsp:txXfrm>
    </dsp:sp>
    <dsp:sp modelId="{25390124-83A5-4A9B-BD19-77887478ADAC}">
      <dsp:nvSpPr>
        <dsp:cNvPr id="0" name=""/>
        <dsp:cNvSpPr/>
      </dsp:nvSpPr>
      <dsp:spPr>
        <a:xfrm>
          <a:off x="4037775" y="619"/>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Charges for Patient Care</a:t>
          </a:r>
        </a:p>
      </dsp:txBody>
      <dsp:txXfrm>
        <a:off x="4037775" y="619"/>
        <a:ext cx="1503524" cy="902114"/>
      </dsp:txXfrm>
    </dsp:sp>
    <dsp:sp modelId="{A0F36AB3-A6D6-4D46-9604-9091DCE438D4}">
      <dsp:nvSpPr>
        <dsp:cNvPr id="0" name=""/>
        <dsp:cNvSpPr/>
      </dsp:nvSpPr>
      <dsp:spPr>
        <a:xfrm>
          <a:off x="730020" y="1053087"/>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Rental Costs</a:t>
          </a:r>
        </a:p>
      </dsp:txBody>
      <dsp:txXfrm>
        <a:off x="730020" y="1053087"/>
        <a:ext cx="1503524" cy="902114"/>
      </dsp:txXfrm>
    </dsp:sp>
    <dsp:sp modelId="{3F6ECF08-E8E2-484B-AF86-A8896A4D2393}">
      <dsp:nvSpPr>
        <dsp:cNvPr id="0" name=""/>
        <dsp:cNvSpPr/>
      </dsp:nvSpPr>
      <dsp:spPr>
        <a:xfrm>
          <a:off x="2383898" y="1053087"/>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Tuition Remission</a:t>
          </a:r>
        </a:p>
      </dsp:txBody>
      <dsp:txXfrm>
        <a:off x="2383898" y="1053087"/>
        <a:ext cx="1503524" cy="902114"/>
      </dsp:txXfrm>
    </dsp:sp>
    <dsp:sp modelId="{E2B80A56-63A1-4069-8125-599C29BFE18A}">
      <dsp:nvSpPr>
        <dsp:cNvPr id="0" name=""/>
        <dsp:cNvSpPr/>
      </dsp:nvSpPr>
      <dsp:spPr>
        <a:xfrm>
          <a:off x="4037775" y="1053087"/>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Scholarships</a:t>
          </a:r>
        </a:p>
      </dsp:txBody>
      <dsp:txXfrm>
        <a:off x="4037775" y="1053087"/>
        <a:ext cx="1503524" cy="902114"/>
      </dsp:txXfrm>
    </dsp:sp>
    <dsp:sp modelId="{2FD5A5AE-A3EF-40DF-B0BB-04B676A4B734}">
      <dsp:nvSpPr>
        <dsp:cNvPr id="0" name=""/>
        <dsp:cNvSpPr/>
      </dsp:nvSpPr>
      <dsp:spPr>
        <a:xfrm>
          <a:off x="730020" y="2105554"/>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Fellowships</a:t>
          </a:r>
        </a:p>
      </dsp:txBody>
      <dsp:txXfrm>
        <a:off x="730020" y="2105554"/>
        <a:ext cx="1503524" cy="902114"/>
      </dsp:txXfrm>
    </dsp:sp>
    <dsp:sp modelId="{F525D4D1-9784-43D4-8F70-9E65E7673279}">
      <dsp:nvSpPr>
        <dsp:cNvPr id="0" name=""/>
        <dsp:cNvSpPr/>
      </dsp:nvSpPr>
      <dsp:spPr>
        <a:xfrm>
          <a:off x="2383898" y="2105554"/>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Participant Support Costs</a:t>
          </a:r>
        </a:p>
      </dsp:txBody>
      <dsp:txXfrm>
        <a:off x="2383898" y="2105554"/>
        <a:ext cx="1503524" cy="902114"/>
      </dsp:txXfrm>
    </dsp:sp>
    <dsp:sp modelId="{E594D46C-B0B6-444B-BDBC-3BD4C3740291}">
      <dsp:nvSpPr>
        <dsp:cNvPr id="0" name=""/>
        <dsp:cNvSpPr/>
      </dsp:nvSpPr>
      <dsp:spPr>
        <a:xfrm>
          <a:off x="4037775" y="2105554"/>
          <a:ext cx="1503524" cy="902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Portion of each subaward &gt; $25k</a:t>
          </a:r>
        </a:p>
      </dsp:txBody>
      <dsp:txXfrm>
        <a:off x="4037775" y="2105554"/>
        <a:ext cx="1503524" cy="90211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646C4-04DE-4B24-9532-27EB61D558A8}">
      <dsp:nvSpPr>
        <dsp:cNvPr id="0" name=""/>
        <dsp:cNvSpPr/>
      </dsp:nvSpPr>
      <dsp:spPr>
        <a:xfrm>
          <a:off x="0" y="13156"/>
          <a:ext cx="1304155"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t>Gov’t Entity</a:t>
          </a:r>
        </a:p>
      </dsp:txBody>
      <dsp:txXfrm>
        <a:off x="0" y="13156"/>
        <a:ext cx="1304155" cy="891000"/>
      </dsp:txXfrm>
    </dsp:sp>
    <dsp:sp modelId="{76F0588E-9199-4BCE-BAB0-70906C0AD6A1}">
      <dsp:nvSpPr>
        <dsp:cNvPr id="0" name=""/>
        <dsp:cNvSpPr/>
      </dsp:nvSpPr>
      <dsp:spPr>
        <a:xfrm>
          <a:off x="1304155" y="13156"/>
          <a:ext cx="260831" cy="891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6DFEF5-64F1-4A17-AE46-76726A402196}">
      <dsp:nvSpPr>
        <dsp:cNvPr id="0" name=""/>
        <dsp:cNvSpPr/>
      </dsp:nvSpPr>
      <dsp:spPr>
        <a:xfrm>
          <a:off x="1669318" y="141514"/>
          <a:ext cx="3547301" cy="6342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Covers an operating department or agency</a:t>
          </a:r>
        </a:p>
      </dsp:txBody>
      <dsp:txXfrm>
        <a:off x="1669318" y="141514"/>
        <a:ext cx="3547301" cy="634285"/>
      </dsp:txXfrm>
    </dsp:sp>
    <dsp:sp modelId="{7AB61C39-31DB-47DD-A4F9-9E0ECDCDACFC}">
      <dsp:nvSpPr>
        <dsp:cNvPr id="0" name=""/>
        <dsp:cNvSpPr/>
      </dsp:nvSpPr>
      <dsp:spPr>
        <a:xfrm>
          <a:off x="0" y="1066157"/>
          <a:ext cx="1304155"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t>Nonprofit</a:t>
          </a:r>
        </a:p>
      </dsp:txBody>
      <dsp:txXfrm>
        <a:off x="0" y="1066157"/>
        <a:ext cx="1304155" cy="891000"/>
      </dsp:txXfrm>
    </dsp:sp>
    <dsp:sp modelId="{C4386D64-0AA2-4614-923D-91AD33CEBFEE}">
      <dsp:nvSpPr>
        <dsp:cNvPr id="0" name=""/>
        <dsp:cNvSpPr/>
      </dsp:nvSpPr>
      <dsp:spPr>
        <a:xfrm>
          <a:off x="1304155" y="1066157"/>
          <a:ext cx="260831" cy="891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CF0D1E-5F9F-4B6D-83E9-00F02D0153C0}">
      <dsp:nvSpPr>
        <dsp:cNvPr id="0" name=""/>
        <dsp:cNvSpPr/>
      </dsp:nvSpPr>
      <dsp:spPr>
        <a:xfrm>
          <a:off x="1669318" y="1324970"/>
          <a:ext cx="3547301" cy="37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May cover an entire operation</a:t>
          </a:r>
        </a:p>
      </dsp:txBody>
      <dsp:txXfrm>
        <a:off x="1669318" y="1324970"/>
        <a:ext cx="3547301" cy="37337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5">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1D381-84CB-469E-B946-C2A1C6CA7FE2}">
      <dsp:nvSpPr>
        <dsp:cNvPr id="0" name=""/>
        <dsp:cNvSpPr/>
      </dsp:nvSpPr>
      <dsp:spPr>
        <a:xfrm>
          <a:off x="0" y="1304448"/>
          <a:ext cx="7886700" cy="173926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8A426-D51A-4899-B503-385995750042}">
      <dsp:nvSpPr>
        <dsp:cNvPr id="0" name=""/>
        <dsp:cNvSpPr/>
      </dsp:nvSpPr>
      <dsp:spPr>
        <a:xfrm>
          <a:off x="41296" y="2590792"/>
          <a:ext cx="1708656" cy="1739265"/>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Grantee is untimely for the second consecutive year or more.</a:t>
          </a:r>
        </a:p>
      </dsp:txBody>
      <dsp:txXfrm>
        <a:off x="41296" y="2590792"/>
        <a:ext cx="1708656" cy="1739265"/>
      </dsp:txXfrm>
    </dsp:sp>
    <dsp:sp modelId="{E7E3CE2F-AE4E-42E2-895D-A43399522D94}">
      <dsp:nvSpPr>
        <dsp:cNvPr id="0" name=""/>
        <dsp:cNvSpPr/>
      </dsp:nvSpPr>
      <dsp:spPr>
        <a:xfrm>
          <a:off x="379608" y="1909980"/>
          <a:ext cx="956543" cy="5282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07A596-5E51-4654-AB87-12D2EF650933}">
      <dsp:nvSpPr>
        <dsp:cNvPr id="0" name=""/>
        <dsp:cNvSpPr/>
      </dsp:nvSpPr>
      <dsp:spPr>
        <a:xfrm>
          <a:off x="1861921" y="0"/>
          <a:ext cx="1708656" cy="1739265"/>
        </a:xfrm>
        <a:prstGeom prst="rect">
          <a:avLst/>
        </a:prstGeom>
        <a:solidFill>
          <a:srgbClr val="00B0F0"/>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Excluded: 1/21/2020 to 9/30/2020</a:t>
          </a:r>
        </a:p>
      </dsp:txBody>
      <dsp:txXfrm>
        <a:off x="1861921" y="0"/>
        <a:ext cx="1708656" cy="1739265"/>
      </dsp:txXfrm>
    </dsp:sp>
    <dsp:sp modelId="{5E2EC059-6E68-46F0-861C-69FA48EDA89C}">
      <dsp:nvSpPr>
        <dsp:cNvPr id="0" name=""/>
        <dsp:cNvSpPr/>
      </dsp:nvSpPr>
      <dsp:spPr>
        <a:xfrm>
          <a:off x="2235142" y="1956673"/>
          <a:ext cx="1058760" cy="434816"/>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22337A-7A46-4BEB-8501-D259E6F5A496}">
      <dsp:nvSpPr>
        <dsp:cNvPr id="0" name=""/>
        <dsp:cNvSpPr/>
      </dsp:nvSpPr>
      <dsp:spPr>
        <a:xfrm>
          <a:off x="3591731" y="0"/>
          <a:ext cx="1708656" cy="1739265"/>
        </a:xfrm>
        <a:prstGeom prst="rect">
          <a:avLst/>
        </a:prstGeom>
        <a:solidFill>
          <a:srgbClr val="00B0F0"/>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Excluded: 10/1/2020 to 9/30/2021</a:t>
          </a:r>
        </a:p>
      </dsp:txBody>
      <dsp:txXfrm>
        <a:off x="3591731" y="0"/>
        <a:ext cx="1708656" cy="1739265"/>
      </dsp:txXfrm>
    </dsp:sp>
    <dsp:sp modelId="{7339EC14-F6B9-4AE1-9289-EC432784CB24}">
      <dsp:nvSpPr>
        <dsp:cNvPr id="0" name=""/>
        <dsp:cNvSpPr/>
      </dsp:nvSpPr>
      <dsp:spPr>
        <a:xfrm>
          <a:off x="3824818" y="1956673"/>
          <a:ext cx="1242483" cy="434816"/>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5B4365-2F82-414C-8450-22963A1B6E14}">
      <dsp:nvSpPr>
        <dsp:cNvPr id="0" name=""/>
        <dsp:cNvSpPr/>
      </dsp:nvSpPr>
      <dsp:spPr>
        <a:xfrm>
          <a:off x="5385820" y="2608897"/>
          <a:ext cx="1708656" cy="1739265"/>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Grantee is still untimely on test date:</a:t>
          </a:r>
          <a:br>
            <a:rPr lang="en-US" sz="1600" kern="1200" dirty="0"/>
          </a:br>
          <a:r>
            <a:rPr lang="en-US" sz="1600" kern="1200" dirty="0"/>
            <a:t>Considered 3rd time untimely; invited to informal consultation</a:t>
          </a:r>
        </a:p>
      </dsp:txBody>
      <dsp:txXfrm>
        <a:off x="5385820" y="2608897"/>
        <a:ext cx="1708656" cy="1739265"/>
      </dsp:txXfrm>
    </dsp:sp>
    <dsp:sp modelId="{048ED539-3985-4649-A4C5-AC1C09B6BDEE}">
      <dsp:nvSpPr>
        <dsp:cNvPr id="0" name=""/>
        <dsp:cNvSpPr/>
      </dsp:nvSpPr>
      <dsp:spPr>
        <a:xfrm>
          <a:off x="5567584" y="1933067"/>
          <a:ext cx="1144436" cy="4348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5">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5">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5986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5016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A3ECF-F4C1-4FAB-B0D6-92DDF8010D47}">
      <dsp:nvSpPr>
        <dsp:cNvPr id="0" name=""/>
        <dsp:cNvSpPr/>
      </dsp:nvSpPr>
      <dsp:spPr>
        <a:xfrm>
          <a:off x="1571003" y="255580"/>
          <a:ext cx="677027" cy="67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B53A-A7CC-4728-8FAF-A835E1432041}">
      <dsp:nvSpPr>
        <dsp:cNvPr id="0" name=""/>
        <dsp:cNvSpPr/>
      </dsp:nvSpPr>
      <dsp:spPr>
        <a:xfrm>
          <a:off x="1593482"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Recover IDC</a:t>
          </a:r>
        </a:p>
      </dsp:txBody>
      <dsp:txXfrm>
        <a:off x="1683841" y="368459"/>
        <a:ext cx="451351" cy="451395"/>
      </dsp:txXfrm>
    </dsp:sp>
    <dsp:sp modelId="{5D4DF217-43A7-4E89-92EF-F6744AD103D0}">
      <dsp:nvSpPr>
        <dsp:cNvPr id="0" name=""/>
        <dsp:cNvSpPr/>
      </dsp:nvSpPr>
      <dsp:spPr>
        <a:xfrm rot="2700000">
          <a:off x="872091"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04012B-563D-4CB1-8D50-A88E9F0EE981}">
      <dsp:nvSpPr>
        <dsp:cNvPr id="0" name=""/>
        <dsp:cNvSpPr/>
      </dsp:nvSpPr>
      <dsp:spPr>
        <a:xfrm>
          <a:off x="893755" y="278156"/>
          <a:ext cx="632068" cy="632001"/>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Document IDC</a:t>
          </a:r>
        </a:p>
      </dsp:txBody>
      <dsp:txXfrm>
        <a:off x="984113" y="368459"/>
        <a:ext cx="451351" cy="451395"/>
      </dsp:txXfrm>
    </dsp:sp>
    <dsp:sp modelId="{3E9B9BFD-8C19-4D43-AA1B-B2938C5A15EF}">
      <dsp:nvSpPr>
        <dsp:cNvPr id="0" name=""/>
        <dsp:cNvSpPr/>
      </dsp:nvSpPr>
      <dsp:spPr>
        <a:xfrm rot="2700000">
          <a:off x="172363" y="256399"/>
          <a:ext cx="675396" cy="675396"/>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0FE0-CA60-4249-9803-3952D1407A54}">
      <dsp:nvSpPr>
        <dsp:cNvPr id="0" name=""/>
        <dsp:cNvSpPr/>
      </dsp:nvSpPr>
      <dsp:spPr>
        <a:xfrm>
          <a:off x="194027" y="278156"/>
          <a:ext cx="632068" cy="632001"/>
        </a:xfrm>
        <a:prstGeom prst="ellipse">
          <a:avLst/>
        </a:prstGeom>
        <a:solidFill>
          <a:schemeClr val="accent1">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About IDC</a:t>
          </a:r>
        </a:p>
      </dsp:txBody>
      <dsp:txXfrm>
        <a:off x="284386" y="368459"/>
        <a:ext cx="451351" cy="4513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995F4-C61A-45D1-AA18-2E8F62F2C513}" type="datetimeFigureOut">
              <a:rPr lang="en-US" smtClean="0"/>
              <a:t>6/20/2022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D34CB-F96D-4A04-AEBC-3857BEDAFE64}" type="slidenum">
              <a:rPr lang="en-US" smtClean="0"/>
              <a:t>‹#›</a:t>
            </a:fld>
            <a:endParaRPr lang="en-US" dirty="0"/>
          </a:p>
        </p:txBody>
      </p:sp>
    </p:spTree>
    <p:extLst>
      <p:ext uri="{BB962C8B-B14F-4D97-AF65-F5344CB8AC3E}">
        <p14:creationId xmlns:p14="http://schemas.microsoft.com/office/powerpoint/2010/main" val="2259848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cdbgtimeliness@hud.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Financial Management of Federal Programs - 9:00 am to 10:30 am 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This session will focus on the importance of sound financial management procedures and practices. Some of the topics to be covered include developing written policies and procedures, program timeliness, cost principles, and internal controls. </a:t>
            </a:r>
            <a:endParaRPr lang="en-US" dirty="0"/>
          </a:p>
        </p:txBody>
      </p:sp>
      <p:sp>
        <p:nvSpPr>
          <p:cNvPr id="5" name="Date Placeholder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588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What were our normal timeliness procedures?</a:t>
            </a:r>
          </a:p>
          <a:p>
            <a:pPr marL="0" marR="0" indent="45720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The </a:t>
            </a:r>
            <a:r>
              <a:rPr lang="en-US" sz="1800" dirty="0" err="1">
                <a:effectLst/>
                <a:latin typeface="+mn-lt"/>
                <a:ea typeface="Calibri" panose="020F0502020204030204" pitchFamily="34" charset="0"/>
                <a:cs typeface="Times New Roman" panose="02020603050405020304" pitchFamily="18" charset="0"/>
              </a:rPr>
              <a:t>Bernardi</a:t>
            </a:r>
            <a:r>
              <a:rPr lang="en-US" sz="1800" dirty="0">
                <a:effectLst/>
                <a:latin typeface="+mn-lt"/>
                <a:ea typeface="Calibri" panose="020F0502020204030204" pitchFamily="34" charset="0"/>
                <a:cs typeface="Times New Roman" panose="02020603050405020304" pitchFamily="18" charset="0"/>
              </a:rPr>
              <a:t> memo, released in November 2001, named </a:t>
            </a:r>
            <a:r>
              <a:rPr lang="en-US" sz="1800" dirty="0">
                <a:latin typeface="+mn-lt"/>
              </a:rPr>
              <a:t>after then CPD Asst. Secy. Roy </a:t>
            </a:r>
            <a:r>
              <a:rPr lang="en-US" sz="1800" dirty="0" err="1">
                <a:latin typeface="+mn-lt"/>
              </a:rPr>
              <a:t>Bernardi</a:t>
            </a:r>
            <a:r>
              <a:rPr lang="en-US" sz="1800" dirty="0">
                <a:latin typeface="+mn-lt"/>
              </a:rPr>
              <a:t> who signed it,</a:t>
            </a:r>
            <a:r>
              <a:rPr lang="en-US" sz="1800" dirty="0">
                <a:effectLst/>
                <a:latin typeface="+mn-lt"/>
                <a:ea typeface="Calibri" panose="020F0502020204030204" pitchFamily="34" charset="0"/>
                <a:cs typeface="Times New Roman" panose="02020603050405020304" pitchFamily="18" charset="0"/>
              </a:rPr>
              <a:t> established a process for implementing the timeliness standard that we still use to this day.   </a:t>
            </a:r>
          </a:p>
          <a:p>
            <a:pPr marL="0" marR="0" indent="45720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The </a:t>
            </a:r>
            <a:r>
              <a:rPr lang="en-US" sz="1800" dirty="0" err="1">
                <a:effectLst/>
                <a:latin typeface="+mn-lt"/>
                <a:ea typeface="Calibri" panose="020F0502020204030204" pitchFamily="34" charset="0"/>
                <a:cs typeface="Times New Roman" panose="02020603050405020304" pitchFamily="18" charset="0"/>
              </a:rPr>
              <a:t>Bernardi</a:t>
            </a:r>
            <a:r>
              <a:rPr lang="en-US" sz="1800" dirty="0">
                <a:effectLst/>
                <a:latin typeface="+mn-lt"/>
                <a:ea typeface="Calibri" panose="020F0502020204030204" pitchFamily="34" charset="0"/>
                <a:cs typeface="Times New Roman" panose="02020603050405020304" pitchFamily="18" charset="0"/>
              </a:rPr>
              <a:t> memo establishes a “use it or lose it” policy, where grantees risk grant reductions for failing to spend their funds in a timely manner.  Yet it also allows for circumstances beyond a grantee’s reasonable control.  </a:t>
            </a:r>
          </a:p>
          <a:p>
            <a:pPr marL="0" marR="0" indent="457200">
              <a:lnSpc>
                <a:spcPct val="107000"/>
              </a:lnSpc>
              <a:spcBef>
                <a:spcPts val="0"/>
              </a:spcBef>
              <a:spcAft>
                <a:spcPts val="800"/>
              </a:spcAft>
            </a:pPr>
            <a:endParaRPr lang="en-US" sz="1800" dirty="0">
              <a:effectLst/>
              <a:latin typeface="+mn-lt"/>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The </a:t>
            </a:r>
            <a:r>
              <a:rPr lang="en-US" sz="1800" dirty="0" err="1">
                <a:effectLst/>
                <a:latin typeface="+mn-lt"/>
                <a:ea typeface="Calibri" panose="020F0502020204030204" pitchFamily="34" charset="0"/>
                <a:cs typeface="Times New Roman" panose="02020603050405020304" pitchFamily="18" charset="0"/>
              </a:rPr>
              <a:t>Bernardi</a:t>
            </a:r>
            <a:r>
              <a:rPr lang="en-US" sz="1800" dirty="0">
                <a:effectLst/>
                <a:latin typeface="+mn-lt"/>
                <a:ea typeface="Calibri" panose="020F0502020204030204" pitchFamily="34" charset="0"/>
                <a:cs typeface="Times New Roman" panose="02020603050405020304" pitchFamily="18" charset="0"/>
              </a:rPr>
              <a:t> memo is where HUD established a basic two-step corrective actions process for grantees that failed to meet the 1.50 timeliness standard: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For first time violations of the timeliness standard, HUD sends a warning letter to the grantee with a request for a workout plan that describes how the grantee will be timely by its next test date.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mn-lt"/>
                <a:ea typeface="Calibri" panose="020F0502020204030204" pitchFamily="34" charset="0"/>
                <a:cs typeface="Times New Roman" panose="02020603050405020304" pitchFamily="18" charset="0"/>
              </a:rPr>
              <a:t>For violations of the standard for a second consecutive year or more, HUD invites the grantee, in accordance with 24 CFR 570.911, to an informal consultation at HUD Headquarters where the grantee has the opportunity to explain factors beyond its reasonable control that contributed to its untimely expenditure.  After the consultation, HUD will make a determination to reduce the grant to the extent of untimely expenditure or not reduce it based on the factors presented by the grantee and other considerations.</a:t>
            </a:r>
          </a:p>
          <a:p>
            <a:endParaRPr kumimoji="0" lang="en-US" sz="18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D9D34CB-F96D-4A04-AEBC-3857BEDAFE64}" type="slidenum">
              <a:rPr lang="en-US" smtClean="0"/>
              <a:t>10</a:t>
            </a:fld>
            <a:endParaRPr lang="en-US" dirty="0"/>
          </a:p>
        </p:txBody>
      </p:sp>
    </p:spTree>
    <p:extLst>
      <p:ext uri="{BB962C8B-B14F-4D97-AF65-F5344CB8AC3E}">
        <p14:creationId xmlns:p14="http://schemas.microsoft.com/office/powerpoint/2010/main" val="302702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spc="-5" dirty="0">
              <a:solidFill>
                <a:srgbClr val="000000"/>
              </a:solidFill>
              <a:effectLst/>
              <a:latin typeface="Times New Roman" panose="02020603050405020304" pitchFamily="18" charset="0"/>
              <a:ea typeface="Times New Roman" panose="02020603050405020304" pitchFamily="18" charset="0"/>
            </a:endParaRPr>
          </a:p>
          <a:p>
            <a:r>
              <a:rPr lang="en-US" sz="1800" spc="-5" dirty="0">
                <a:solidFill>
                  <a:srgbClr val="000000"/>
                </a:solidFill>
                <a:effectLst/>
                <a:latin typeface="Times New Roman" panose="02020603050405020304" pitchFamily="18" charset="0"/>
                <a:ea typeface="Times New Roman" panose="02020603050405020304" pitchFamily="18" charset="0"/>
              </a:rPr>
              <a:t>Based on government restrictions, closures, shelter-in-place orders, and social distancing guidance related to coronavirus, HUD has determined that all entitlement grantees have factors beyond their reasonable control that, to HUD’s satisfaction, impact the carrying out of CDBG-assisted activities in a timely manner.</a:t>
            </a:r>
          </a:p>
          <a:p>
            <a:endParaRPr lang="en-US" sz="1800" spc="-5" dirty="0">
              <a:solidFill>
                <a:srgbClr val="000000"/>
              </a:solidFill>
              <a:effectLst/>
              <a:latin typeface="Times New Roman" panose="02020603050405020304" pitchFamily="18" charset="0"/>
            </a:endParaRPr>
          </a:p>
          <a:p>
            <a:r>
              <a:rPr lang="en-US" sz="1800" spc="-5" dirty="0">
                <a:solidFill>
                  <a:srgbClr val="000000"/>
                </a:solidFill>
                <a:effectLst/>
                <a:latin typeface="Times New Roman" panose="02020603050405020304" pitchFamily="18" charset="0"/>
              </a:rPr>
              <a:t>Therefore, HUD decided to suspend implementing all corrective actions for timeliness.</a:t>
            </a:r>
          </a:p>
          <a:p>
            <a:endParaRPr lang="en-US" sz="1800" spc="-5" dirty="0">
              <a:solidFill>
                <a:srgbClr val="000000"/>
              </a:solidFill>
              <a:effectLst/>
              <a:latin typeface="Times New Roman" panose="02020603050405020304" pitchFamily="18" charset="0"/>
            </a:endParaRPr>
          </a:p>
          <a:p>
            <a:r>
              <a:rPr lang="en-US" sz="1800" spc="-5" dirty="0">
                <a:solidFill>
                  <a:srgbClr val="000000"/>
                </a:solidFill>
                <a:effectLst/>
                <a:latin typeface="Times New Roman" panose="02020603050405020304" pitchFamily="18" charset="0"/>
              </a:rPr>
              <a:t>So, during this period, HUD still noted grantee deficiencies, but did make findings for noncompliance with the timeliness standard.</a:t>
            </a:r>
            <a:endParaRPr lang="en-US" sz="1800" dirty="0"/>
          </a:p>
          <a:p>
            <a:endParaRPr kumimoji="0" lang="en-US" sz="18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D9D34CB-F96D-4A04-AEBC-3857BEDAFE64}" type="slidenum">
              <a:rPr lang="en-US" smtClean="0"/>
              <a:t>11</a:t>
            </a:fld>
            <a:endParaRPr lang="en-US" dirty="0"/>
          </a:p>
        </p:txBody>
      </p:sp>
    </p:spTree>
    <p:extLst>
      <p:ext uri="{BB962C8B-B14F-4D97-AF65-F5344CB8AC3E}">
        <p14:creationId xmlns:p14="http://schemas.microsoft.com/office/powerpoint/2010/main" val="74345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r>
              <a:rPr lang="en-US" sz="1800" dirty="0"/>
              <a:t>For the vast majority of grantees , untimely expenditure is not an issue.</a:t>
            </a:r>
          </a:p>
          <a:p>
            <a:endParaRPr lang="en-US" sz="1800" dirty="0"/>
          </a:p>
          <a:p>
            <a:r>
              <a:rPr lang="en-US" sz="1800" dirty="0"/>
              <a:t>Most of you have met the 1.5 times timeliness standard and have adopted policies and procedures in the administration of your CDBG grant that includes monitoring for timely expenditure to ensure that you keep meeting the standard in the future.</a:t>
            </a:r>
          </a:p>
          <a:p>
            <a:endParaRPr lang="en-US" sz="1800" dirty="0"/>
          </a:p>
          <a:p>
            <a:r>
              <a:rPr lang="en-US" sz="1800" dirty="0"/>
              <a:t>This slide shows the % of untimely entitlement grantees nationwide on the last test date before the pandemic and the % untimely on the last test date before the corrective actions suspension was lifted. (</a:t>
            </a:r>
            <a:r>
              <a:rPr lang="en-US" sz="1800" i="1" dirty="0"/>
              <a:t>2019 was 125/1181; 2021 was 446/1146</a:t>
            </a:r>
            <a:r>
              <a:rPr lang="en-US" sz="1800" dirty="0"/>
              <a:t>)</a:t>
            </a:r>
          </a:p>
          <a:p>
            <a:endParaRPr lang="en-US" sz="1800" dirty="0"/>
          </a:p>
          <a:p>
            <a:r>
              <a:rPr lang="en-US" sz="1800" dirty="0"/>
              <a:t>For those grantees who have been untimely and I suspect that you’ are in this session right now, instead of one of the other two, because you represent a grantee that is untimely or in danger of becoming untimely.  HUD is offering some corrective action relief.</a:t>
            </a:r>
          </a:p>
          <a:p>
            <a:endParaRPr kumimoji="0" lang="en-US" sz="18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D9D34CB-F96D-4A04-AEBC-3857BEDAFE64}" type="slidenum">
              <a:rPr lang="en-US" smtClean="0"/>
              <a:t>12</a:t>
            </a:fld>
            <a:endParaRPr lang="en-US" dirty="0"/>
          </a:p>
        </p:txBody>
      </p:sp>
    </p:spTree>
    <p:extLst>
      <p:ext uri="{BB962C8B-B14F-4D97-AF65-F5344CB8AC3E}">
        <p14:creationId xmlns:p14="http://schemas.microsoft.com/office/powerpoint/2010/main" val="1154642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Acknowledging that we cannot suspend corrective actions for timeliness for an extended period, HUD elected to restart the corrective actions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October 21</a:t>
            </a:r>
            <a:r>
              <a:rPr lang="en-US" sz="1800" baseline="30000" dirty="0"/>
              <a:t>st</a:t>
            </a:r>
            <a:r>
              <a:rPr lang="en-US" sz="1800" dirty="0"/>
              <a:t> , 2021 memo, aptly titled “Restarting the Corrective Actions Process for Untimely Expenditure” which  allows for that easing back into timeliness corrective actions with some temporary modifications, that will be in place for the next two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b="0" i="0" u="none" strike="noStrike" baseline="0" dirty="0">
                <a:solidFill>
                  <a:srgbClr val="000000"/>
                </a:solidFill>
                <a:latin typeface="Times New Roman" panose="02020603050405020304" pitchFamily="18" charset="0"/>
              </a:rPr>
              <a:t>This memorandum sets forth a policy change that fulfills HUD’s statutory obligation, acknowledges the unprecedented amounts of funding grantees are struggling to spend, and lessens the administrative burdens on HUD Community Planning and Development (CPD) HQ and Field personnel.</a:t>
            </a:r>
          </a:p>
          <a:p>
            <a:r>
              <a:rPr lang="en-US" sz="1800" dirty="0">
                <a:effectLst/>
                <a:ea typeface="Calibri" panose="020F0502020204030204" pitchFamily="34" charset="0"/>
                <a:cs typeface="Times New Roman" panose="02020603050405020304" pitchFamily="18" charset="0"/>
              </a:rPr>
              <a:t> </a:t>
            </a:r>
            <a:endParaRPr lang="en-US" sz="1800" spc="-15" dirty="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Furthermore, the percentage of grantees that are untimely  is expected to grow even further as grantees grapple with upcoming CDBG-CV expenditure deadlines and as their purses swell with additional American Rescue Plan funding.  So that is why we are taking a more measured and deliberate approach in the restart of the timeliness corrective actions process.</a:t>
            </a:r>
          </a:p>
          <a:p>
            <a:endParaRPr kumimoji="0" lang="en-US" sz="18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D9D34CB-F96D-4A04-AEBC-3857BEDAFE64}" type="slidenum">
              <a:rPr lang="en-US" smtClean="0"/>
              <a:t>13</a:t>
            </a:fld>
            <a:endParaRPr lang="en-US" dirty="0"/>
          </a:p>
        </p:txBody>
      </p:sp>
    </p:spTree>
    <p:extLst>
      <p:ext uri="{BB962C8B-B14F-4D97-AF65-F5344CB8AC3E}">
        <p14:creationId xmlns:p14="http://schemas.microsoft.com/office/powerpoint/2010/main" val="21957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sz="1200" dirty="0"/>
              <a:t>So, what has changed with the October 21</a:t>
            </a:r>
            <a:r>
              <a:rPr lang="en-US" sz="1200" baseline="30000" dirty="0"/>
              <a:t>st</a:t>
            </a:r>
            <a:r>
              <a:rPr lang="en-US" sz="1200" dirty="0"/>
              <a:t> memo?   Overall, it is more Progressive.  HUD has added a year to the process before a grantee is invited to an informal consultation. </a:t>
            </a:r>
          </a:p>
          <a:p>
            <a:endParaRPr lang="en-US" sz="1200" dirty="0"/>
          </a:p>
          <a:p>
            <a:r>
              <a:rPr lang="en-US" sz="1200" dirty="0">
                <a:effectLst/>
                <a:ea typeface="Calibri" panose="020F0502020204030204" pitchFamily="34" charset="0"/>
              </a:rPr>
              <a:t>The memo establishes that we will consider the grantee’s timeliness status, for most grantees, as if FY2019, FY2022, and FY2023 are consecutive years, and that is for grantees with test dates after 1/21/2020.   </a:t>
            </a:r>
          </a:p>
          <a:p>
            <a:pPr lvl="1"/>
            <a:r>
              <a:rPr lang="en-US" sz="1200" dirty="0"/>
              <a:t>For grantees with a November, or December test date, who had their FY2020 timeliness test prior to January 21, 2020, we will use their FY2020 status to determine the appropriate corrective action for a grantee who is again untimely in FY2022.  So, for them, FY 2020, FY2022, and FY 2023 will be treated as consecutive years.    </a:t>
            </a:r>
          </a:p>
          <a:p>
            <a:endParaRPr lang="en-US" sz="1200" dirty="0">
              <a:effectLst/>
              <a:ea typeface="Calibri" panose="020F0502020204030204" pitchFamily="34" charset="0"/>
            </a:endParaRPr>
          </a:p>
          <a:p>
            <a:r>
              <a:rPr lang="en-US" sz="1200" dirty="0">
                <a:effectLst/>
                <a:ea typeface="Calibri" panose="020F0502020204030204" pitchFamily="34" charset="0"/>
              </a:rPr>
              <a:t>What this means, is that HUD is not considering the timeliness status of grantees for FY2020 (post 1/21/2020) and FY2021.</a:t>
            </a:r>
          </a:p>
          <a:p>
            <a:endParaRPr lang="en-US" sz="1200" dirty="0">
              <a:effectLst/>
              <a:ea typeface="Calibri" panose="020F0502020204030204" pitchFamily="34" charset="0"/>
            </a:endParaRPr>
          </a:p>
          <a:p>
            <a:r>
              <a:rPr lang="en-US" sz="1200" dirty="0">
                <a:effectLst/>
                <a:ea typeface="Calibri" panose="020F0502020204030204" pitchFamily="34" charset="0"/>
              </a:rPr>
              <a:t>In addition, for any grantees that were untimely in FY 2019, or FY 2020, applicable, who then BECAME </a:t>
            </a:r>
            <a:r>
              <a:rPr lang="en-US" sz="1200" dirty="0">
                <a:effectLst/>
              </a:rPr>
              <a:t>timely in 2020 or 2021, they will get credit for that. IN other words, </a:t>
            </a:r>
            <a:r>
              <a:rPr lang="en-US" sz="1200" dirty="0">
                <a:effectLst/>
                <a:cs typeface="Times New Roman" panose="02020603050405020304" pitchFamily="18" charset="0"/>
              </a:rPr>
              <a:t>g</a:t>
            </a:r>
            <a:r>
              <a:rPr lang="en-US" sz="1200" dirty="0">
                <a:effectLst/>
                <a:ea typeface="Calibri" panose="020F0502020204030204" pitchFamily="34" charset="0"/>
                <a:cs typeface="Times New Roman" panose="02020603050405020304" pitchFamily="18" charset="0"/>
              </a:rPr>
              <a:t>rantees that were untimely in FY 2019, and became timely in FY 2020 or FY 2021, and become untimely again in FY2022, will be considered FIRST time untimely in FY 2022.   </a:t>
            </a:r>
            <a:endParaRPr lang="en-US" sz="1200" dirty="0">
              <a:ea typeface="Calibri" panose="020F0502020204030204" pitchFamily="34" charset="0"/>
              <a:cs typeface="Times New Roman" panose="02020603050405020304" pitchFamily="18" charset="0"/>
            </a:endParaRP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This change to the CDBG Timeliness policies and procedures will remain in effect for a two-year period beginning October 1, 2021, the start of the 2022 fiscal year, and conclude on September 30, 2023, the end of the 2023 fiscal year.</a:t>
            </a:r>
          </a:p>
          <a:p>
            <a:endParaRPr kumimoji="0" lang="en-US" sz="18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D9D34CB-F96D-4A04-AEBC-3857BEDAFE64}" type="slidenum">
              <a:rPr lang="en-US" smtClean="0"/>
              <a:t>14</a:t>
            </a:fld>
            <a:endParaRPr lang="en-US" dirty="0"/>
          </a:p>
        </p:txBody>
      </p:sp>
    </p:spTree>
    <p:extLst>
      <p:ext uri="{BB962C8B-B14F-4D97-AF65-F5344CB8AC3E}">
        <p14:creationId xmlns:p14="http://schemas.microsoft.com/office/powerpoint/2010/main" val="892321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Arial" panose="020B0604020202020204" pitchFamily="34" charset="0"/>
                <a:ea typeface="Calibri" panose="020F0502020204030204" pitchFamily="34" charset="0"/>
                <a:cs typeface="Arial" panose="020B0604020202020204" pitchFamily="34" charset="0"/>
              </a:rPr>
              <a:t>So, what is the new process?  Effectively, you can see that we have inserted another year for grantees to become timely before their grant will be reduced, by adding the requirement to submit a workout plan to the process.  </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Arial" panose="020B0604020202020204" pitchFamily="34" charset="0"/>
                <a:ea typeface="Calibri" panose="020F0502020204030204" pitchFamily="34" charset="0"/>
                <a:cs typeface="Arial" panose="020B0604020202020204" pitchFamily="34" charset="0"/>
              </a:rPr>
              <a:t>*** talk through the table, going example by example.  Note that this was taken from the memo and is for grantees with a test date after February 1, 2020 – which means it is for those grantees with an April-October program year start date.  </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A grantee that was timely in FY2019, or FY2020, if the test date occurred before the suspension, and is untimely for the first time in FY2022 or FY2023, will receive a warning letter from the field office.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A grantee that was untimely for the first time in FY2019 or FY2020, if the test date occurred before the suspension, and is untimely a second consecutive year in FY2022, receives a letter from the field office requiring it to submit an acceptable workout plan demonstrating that it will be timely by its next test date.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A grantee that was untimely for the second consecutive year in FY2019, or FY2020, if the test date occurred before the suspension, and is untimely for three consecutive years or more in FY2022, receives an invitation to an informal consultation at HUD Headquarters.</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Arial" panose="020B0604020202020204" pitchFamily="34" charset="0"/>
                <a:ea typeface="Calibri" panose="020F0502020204030204" pitchFamily="34" charset="0"/>
                <a:cs typeface="Arial" panose="020B0604020202020204" pitchFamily="34" charset="0"/>
              </a:rPr>
              <a:t>Let’s look at a timeline for each of the three situations…</a:t>
            </a:r>
          </a:p>
          <a:p>
            <a:endParaRPr lang="en-US" sz="2400" dirty="0"/>
          </a:p>
          <a:p>
            <a:endParaRPr kumimoji="0" lang="en-US" sz="18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D9D34CB-F96D-4A04-AEBC-3857BEDAFE64}" type="slidenum">
              <a:rPr lang="en-US" smtClean="0"/>
              <a:t>15</a:t>
            </a:fld>
            <a:endParaRPr lang="en-US" dirty="0"/>
          </a:p>
        </p:txBody>
      </p:sp>
    </p:spTree>
    <p:extLst>
      <p:ext uri="{BB962C8B-B14F-4D97-AF65-F5344CB8AC3E}">
        <p14:creationId xmlns:p14="http://schemas.microsoft.com/office/powerpoint/2010/main" val="1528790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r>
              <a:rPr lang="en-US" sz="1800" dirty="0"/>
              <a:t>Situation A in our chart, which will hold for many of those grantees that are among the 39% of our grantees who became untimely in FY20 or FY21.</a:t>
            </a:r>
          </a:p>
          <a:p>
            <a:endParaRPr lang="en-US" sz="2400" dirty="0"/>
          </a:p>
          <a:p>
            <a:endParaRPr kumimoji="0" lang="en-US" sz="18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D9D34CB-F96D-4A04-AEBC-3857BEDAFE64}" type="slidenum">
              <a:rPr lang="en-US" smtClean="0"/>
              <a:t>16</a:t>
            </a:fld>
            <a:endParaRPr lang="en-US" dirty="0"/>
          </a:p>
        </p:txBody>
      </p:sp>
    </p:spTree>
    <p:extLst>
      <p:ext uri="{BB962C8B-B14F-4D97-AF65-F5344CB8AC3E}">
        <p14:creationId xmlns:p14="http://schemas.microsoft.com/office/powerpoint/2010/main" val="565989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r>
              <a:rPr lang="en-US" sz="1800" dirty="0"/>
              <a:t>Situation B – the 10% who were untimely before the pandemic and did not become timely by their FY22 test date.</a:t>
            </a:r>
          </a:p>
          <a:p>
            <a:endParaRPr lang="en-US" sz="1800" dirty="0"/>
          </a:p>
          <a:p>
            <a:r>
              <a:rPr lang="en-US" sz="1800" dirty="0"/>
              <a:t>These grantees will receive a warning letter requiring them to submit a workout plan.</a:t>
            </a:r>
          </a:p>
          <a:p>
            <a:endParaRPr kumimoji="0" lang="en-US" sz="18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D9D34CB-F96D-4A04-AEBC-3857BEDAFE64}" type="slidenum">
              <a:rPr lang="en-US" smtClean="0"/>
              <a:t>17</a:t>
            </a:fld>
            <a:endParaRPr lang="en-US" dirty="0"/>
          </a:p>
        </p:txBody>
      </p:sp>
    </p:spTree>
    <p:extLst>
      <p:ext uri="{BB962C8B-B14F-4D97-AF65-F5344CB8AC3E}">
        <p14:creationId xmlns:p14="http://schemas.microsoft.com/office/powerpoint/2010/main" val="2393850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r>
              <a:rPr lang="en-US" sz="1800" dirty="0"/>
              <a:t>And then finally, grantees in red.  Who had an informal consultation in FY19 and do not become timely, then they will be invited to another informal consultation in 2022.</a:t>
            </a:r>
          </a:p>
          <a:p>
            <a:endParaRPr lang="en-US" sz="2400" dirty="0"/>
          </a:p>
          <a:p>
            <a:endParaRPr kumimoji="0" lang="en-US" sz="18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D9D34CB-F96D-4A04-AEBC-3857BEDAFE64}" type="slidenum">
              <a:rPr lang="en-US" smtClean="0"/>
              <a:t>18</a:t>
            </a:fld>
            <a:endParaRPr lang="en-US" dirty="0"/>
          </a:p>
        </p:txBody>
      </p:sp>
    </p:spTree>
    <p:extLst>
      <p:ext uri="{BB962C8B-B14F-4D97-AF65-F5344CB8AC3E}">
        <p14:creationId xmlns:p14="http://schemas.microsoft.com/office/powerpoint/2010/main" val="459317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Finally, we remind you to continue to stay informed and become familiar with the CDBG Entitlement Timely Expenditures Internal Policies &amp; Procedures and if you have any questions, please send them to </a:t>
            </a:r>
            <a:r>
              <a:rPr lang="en-US" sz="1800" u="sng" dirty="0">
                <a:hlinkClick r:id="rId3"/>
              </a:rPr>
              <a:t>cdbgtimeliness@hud.gov</a:t>
            </a:r>
            <a:r>
              <a:rPr lang="en-US" sz="1800" dirty="0"/>
              <a:t>.</a:t>
            </a:r>
          </a:p>
          <a:p>
            <a:endParaRPr lang="en-US" sz="1800" dirty="0"/>
          </a:p>
          <a:p>
            <a:r>
              <a:rPr lang="en-US" sz="1800" dirty="0"/>
              <a:t>In addition, the “Explore CDBG” page on the HUD Exchange has an excellent introduction to the timeliness process, and the link is provided in the copy of the slides that you’ll receive.   Just remember that while the HUD Exchange has a lot of good resources to understand timeliness, but they have not </a:t>
            </a:r>
            <a:r>
              <a:rPr lang="en-US" sz="1800" b="1" dirty="0"/>
              <a:t>yet</a:t>
            </a:r>
            <a:r>
              <a:rPr lang="en-US" sz="1800" dirty="0"/>
              <a:t> been updated to reflect the modifications of the October 21 memo. </a:t>
            </a:r>
          </a:p>
          <a:p>
            <a:endParaRPr lang="en-US" sz="1800" dirty="0"/>
          </a:p>
          <a:p>
            <a:r>
              <a:rPr lang="en-US" sz="2400" dirty="0"/>
              <a:t> </a:t>
            </a:r>
          </a:p>
          <a:p>
            <a:endParaRPr kumimoji="0" lang="en-US" sz="18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D9D34CB-F96D-4A04-AEBC-3857BEDAFE64}" type="slidenum">
              <a:rPr lang="en-US" smtClean="0"/>
              <a:t>19</a:t>
            </a:fld>
            <a:endParaRPr lang="en-US" dirty="0"/>
          </a:p>
        </p:txBody>
      </p:sp>
    </p:spTree>
    <p:extLst>
      <p:ext uri="{BB962C8B-B14F-4D97-AF65-F5344CB8AC3E}">
        <p14:creationId xmlns:p14="http://schemas.microsoft.com/office/powerpoint/2010/main" val="413027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topics that’ll be covered today include: developing written policies and procedures, addressing timeliness, indirect costs, and a quick overview internal controls. Each of these topics could be a standalone session lasting over an hour each, but today’s session is going to provide a high-level overview. At the end, I’ll share contact information of the best points of contact in our office.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D9D34CB-F96D-4A04-AEBC-3857BEDAFE64}" type="slidenum">
              <a:rPr lang="en-US" smtClean="0"/>
              <a:t>2</a:t>
            </a:fld>
            <a:endParaRPr lang="en-US" dirty="0"/>
          </a:p>
        </p:txBody>
      </p:sp>
    </p:spTree>
    <p:extLst>
      <p:ext uri="{BB962C8B-B14F-4D97-AF65-F5344CB8AC3E}">
        <p14:creationId xmlns:p14="http://schemas.microsoft.com/office/powerpoint/2010/main" val="3888416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cost principles and procedures can be a standalone, multiple-day session, but we’ve providing an overview today with a specific Focus on indirect cost recovery.</a:t>
            </a:r>
          </a:p>
          <a:p>
            <a:endParaRPr lang="en-US" dirty="0"/>
          </a:p>
          <a:p>
            <a:r>
              <a:rPr lang="en-US" dirty="0"/>
              <a:t>The total costs of a federal award are the sum of allowable direct costs and allocable indirect costs, subtracting applicable credits. We’ll further break down these terms in the subsequent slides, but this is the key equation to keep in mind for this section.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D34CB-F96D-4A04-AEBC-3857BEDAF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431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Allowable Direct Costs are not explicitly defined. However, Allowability is defined and Direct Costs are defined separately, But the combination is not defined</a:t>
            </a:r>
          </a:p>
        </p:txBody>
      </p:sp>
      <p:sp>
        <p:nvSpPr>
          <p:cNvPr id="4" name="Slide Number Placeholder 3"/>
          <p:cNvSpPr>
            <a:spLocks noGrp="1"/>
          </p:cNvSpPr>
          <p:nvPr>
            <p:ph type="sldNum" sz="quarter" idx="5"/>
          </p:nvPr>
        </p:nvSpPr>
        <p:spPr/>
        <p:txBody>
          <a:bodyPr/>
          <a:lstStyle/>
          <a:p>
            <a:fld id="{7D9D34CB-F96D-4A04-AEBC-3857BEDAFE64}" type="slidenum">
              <a:rPr lang="en-US" smtClean="0"/>
              <a:t>21</a:t>
            </a:fld>
            <a:endParaRPr lang="en-US" dirty="0"/>
          </a:p>
        </p:txBody>
      </p:sp>
    </p:spTree>
    <p:extLst>
      <p:ext uri="{BB962C8B-B14F-4D97-AF65-F5344CB8AC3E}">
        <p14:creationId xmlns:p14="http://schemas.microsoft.com/office/powerpoint/2010/main" val="2411824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slide addresses the first part of allowability. You will need to evaluate direct costs with respect to allowability.</a:t>
            </a:r>
          </a:p>
          <a:p>
            <a:pPr marL="171450" indent="-171450">
              <a:buFontTx/>
              <a:buChar char="-"/>
            </a:pPr>
            <a:r>
              <a:rPr lang="en-US" dirty="0"/>
              <a:t>Slide has the Highlight of the regulation </a:t>
            </a:r>
          </a:p>
          <a:p>
            <a:pPr marL="171450" indent="-171450">
              <a:buFontTx/>
              <a:buChar char="-"/>
            </a:pPr>
            <a:r>
              <a:rPr lang="en-US" dirty="0"/>
              <a:t>Overall, 200.403 clarifies allowability as necessary, reasonable, consistent and documented</a:t>
            </a:r>
          </a:p>
        </p:txBody>
      </p:sp>
      <p:sp>
        <p:nvSpPr>
          <p:cNvPr id="4" name="Slide Number Placeholder 3"/>
          <p:cNvSpPr>
            <a:spLocks noGrp="1"/>
          </p:cNvSpPr>
          <p:nvPr>
            <p:ph type="sldNum" sz="quarter" idx="5"/>
          </p:nvPr>
        </p:nvSpPr>
        <p:spPr/>
        <p:txBody>
          <a:bodyPr/>
          <a:lstStyle/>
          <a:p>
            <a:fld id="{7D9D34CB-F96D-4A04-AEBC-3857BEDAFE64}" type="slidenum">
              <a:rPr lang="en-US" smtClean="0"/>
              <a:t>22</a:t>
            </a:fld>
            <a:endParaRPr lang="en-US" dirty="0"/>
          </a:p>
        </p:txBody>
      </p:sp>
    </p:spTree>
    <p:extLst>
      <p:ext uri="{BB962C8B-B14F-4D97-AF65-F5344CB8AC3E}">
        <p14:creationId xmlns:p14="http://schemas.microsoft.com/office/powerpoint/2010/main" val="2246809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US" sz="1800" dirty="0">
                <a:cs typeface="Times New Roman" panose="02020603050405020304" pitchFamily="18" charset="0"/>
              </a:rPr>
              <a:t>Allowability is not limited to cost items listed </a:t>
            </a:r>
          </a:p>
          <a:p>
            <a:pPr marL="342900" indent="-342900" algn="l">
              <a:buFont typeface="Arial" panose="020B0604020202020204" pitchFamily="34" charset="0"/>
              <a:buChar char="•"/>
            </a:pPr>
            <a:r>
              <a:rPr lang="en-US" sz="1800" dirty="0">
                <a:cs typeface="Times New Roman" panose="02020603050405020304" pitchFamily="18" charset="0"/>
              </a:rPr>
              <a:t>Subpart E cost principles apply whether or not an item of cost is treated as direct or indirect </a:t>
            </a:r>
          </a:p>
          <a:p>
            <a:pPr marL="342900" indent="-342900" algn="l">
              <a:buFont typeface="Arial" panose="020B0604020202020204" pitchFamily="34" charset="0"/>
              <a:buChar char="•"/>
            </a:pPr>
            <a:r>
              <a:rPr lang="en-US" sz="1800" dirty="0">
                <a:cs typeface="Times New Roman" panose="02020603050405020304" pitchFamily="18" charset="0"/>
              </a:rPr>
              <a:t>If there is an incompatibility (or conflict) between cost principles and provisions of a specific Federal award, the Federal award rules</a:t>
            </a:r>
          </a:p>
          <a:p>
            <a:endParaRPr kumimoji="0" lang="en-US" sz="18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endParaRPr>
          </a:p>
          <a:p>
            <a:r>
              <a:rPr lang="en-US" sz="1800" b="1" dirty="0">
                <a:latin typeface="+mn-lt"/>
              </a:rPr>
              <a:t>Examples of Unallowable Costs</a:t>
            </a:r>
            <a:br>
              <a:rPr lang="en-US" sz="1800" b="1" dirty="0">
                <a:latin typeface="+mn-lt"/>
              </a:rPr>
            </a:br>
            <a:r>
              <a:rPr lang="en-US" sz="900" b="1" dirty="0">
                <a:latin typeface="+mn-lt"/>
              </a:rPr>
              <a:t>(It depends.)</a:t>
            </a:r>
            <a:endParaRPr kumimoji="0" lang="en-US" sz="18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endParaRPr>
          </a:p>
          <a:p>
            <a:pPr marL="571500" indent="-571500" algn="l">
              <a:buFont typeface="Arial" panose="020B0604020202020204" pitchFamily="34" charset="0"/>
              <a:buChar char="•"/>
            </a:pPr>
            <a:r>
              <a:rPr lang="en-US" sz="1800" dirty="0">
                <a:cs typeface="Times New Roman" panose="02020603050405020304" pitchFamily="18" charset="0"/>
              </a:rPr>
              <a:t>Alcoholic beverages - </a:t>
            </a:r>
            <a:r>
              <a:rPr lang="en-US" sz="1800" i="0" dirty="0">
                <a:solidFill>
                  <a:srgbClr val="223358"/>
                </a:solidFill>
                <a:effectLst/>
                <a:cs typeface="Times New Roman" panose="02020603050405020304" pitchFamily="18" charset="0"/>
              </a:rPr>
              <a:t>§ </a:t>
            </a:r>
            <a:r>
              <a:rPr lang="en-US" sz="1800" dirty="0">
                <a:cs typeface="Times New Roman" panose="02020603050405020304" pitchFamily="18" charset="0"/>
              </a:rPr>
              <a:t>200.423</a:t>
            </a:r>
          </a:p>
          <a:p>
            <a:pPr marL="571500" indent="-571500" algn="l">
              <a:buFont typeface="Arial" panose="020B0604020202020204" pitchFamily="34" charset="0"/>
              <a:buChar char="•"/>
            </a:pPr>
            <a:r>
              <a:rPr lang="en-US" sz="1800" dirty="0">
                <a:cs typeface="Times New Roman" panose="02020603050405020304" pitchFamily="18" charset="0"/>
              </a:rPr>
              <a:t>Bad debts (debts which have been determined to be uncollectable) - </a:t>
            </a:r>
            <a:r>
              <a:rPr lang="en-US" sz="1800" i="0" dirty="0">
                <a:solidFill>
                  <a:srgbClr val="223358"/>
                </a:solidFill>
                <a:effectLst/>
                <a:cs typeface="Times New Roman" panose="02020603050405020304" pitchFamily="18" charset="0"/>
              </a:rPr>
              <a:t>§ </a:t>
            </a:r>
            <a:r>
              <a:rPr lang="en-US" sz="1800" dirty="0">
                <a:cs typeface="Times New Roman" panose="02020603050405020304" pitchFamily="18" charset="0"/>
              </a:rPr>
              <a:t>200.426</a:t>
            </a:r>
          </a:p>
          <a:p>
            <a:pPr marL="571500" indent="-571500" algn="l">
              <a:buFont typeface="Arial" panose="020B0604020202020204" pitchFamily="34" charset="0"/>
              <a:buChar char="•"/>
            </a:pPr>
            <a:r>
              <a:rPr lang="en-US" sz="1800" dirty="0">
                <a:cs typeface="Times New Roman" panose="02020603050405020304" pitchFamily="18" charset="0"/>
              </a:rPr>
              <a:t>Meals for social activities - </a:t>
            </a:r>
            <a:r>
              <a:rPr lang="en-US" sz="1800" i="0" dirty="0">
                <a:solidFill>
                  <a:srgbClr val="223358"/>
                </a:solidFill>
                <a:effectLst/>
                <a:cs typeface="Times New Roman" panose="02020603050405020304" pitchFamily="18" charset="0"/>
              </a:rPr>
              <a:t>§ </a:t>
            </a:r>
            <a:r>
              <a:rPr lang="en-US" sz="1800" dirty="0">
                <a:cs typeface="Times New Roman" panose="02020603050405020304" pitchFamily="18" charset="0"/>
              </a:rPr>
              <a:t>200.438</a:t>
            </a:r>
          </a:p>
          <a:p>
            <a:r>
              <a:rPr lang="en-US" sz="1800" dirty="0"/>
              <a:t>The overarching point – it depends on the context for interpretation, not cast in stone (grey area)</a:t>
            </a:r>
          </a:p>
          <a:p>
            <a:r>
              <a:rPr lang="en-US" sz="1800" dirty="0"/>
              <a:t>These possible examples are likely outside the scope of any HUD project, but we’re sharing for illustration purposes</a:t>
            </a:r>
          </a:p>
          <a:p>
            <a:r>
              <a:rPr lang="en-US" sz="1800" dirty="0"/>
              <a:t>For HUD grants, it’s highly unlikely that it’s ever included.</a:t>
            </a:r>
          </a:p>
          <a:p>
            <a:r>
              <a:rPr lang="en-US" sz="1800" dirty="0"/>
              <a:t>Third one </a:t>
            </a:r>
            <a:r>
              <a:rPr lang="en-US" sz="1800" dirty="0">
                <a:sym typeface="Wingdings" panose="05000000000000000000" pitchFamily="2" charset="2"/>
              </a:rPr>
              <a:t> meals for social activities – some exceptions exist. In some cases, it would be allowable</a:t>
            </a:r>
            <a:endParaRPr lang="en-US" sz="1800" dirty="0">
              <a:cs typeface="Times New Roman" panose="02020603050405020304" pitchFamily="18" charset="0"/>
            </a:endParaRPr>
          </a:p>
          <a:p>
            <a:endParaRPr kumimoji="0" lang="en-US" sz="18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D9D34CB-F96D-4A04-AEBC-3857BEDAFE64}" type="slidenum">
              <a:rPr lang="en-US" smtClean="0"/>
              <a:t>23</a:t>
            </a:fld>
            <a:endParaRPr lang="en-US" dirty="0"/>
          </a:p>
        </p:txBody>
      </p:sp>
    </p:spTree>
    <p:extLst>
      <p:ext uri="{BB962C8B-B14F-4D97-AF65-F5344CB8AC3E}">
        <p14:creationId xmlns:p14="http://schemas.microsoft.com/office/powerpoint/2010/main" val="4163965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of costs is an important phase of indirect cost recovery and relevant to budgeting, accounting, and project management. </a:t>
            </a:r>
          </a:p>
          <a:p>
            <a:r>
              <a:rPr lang="en-US" dirty="0"/>
              <a:t>By categorizing expenses, communities can assess what types of costs will be spent during the life cycle of their projects.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D34CB-F96D-4A04-AEBC-3857BEDAF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48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dirty="0"/>
              <a:t>- There’s a range of ways in which costs can be classified. It depends upon the purpose and intent.</a:t>
            </a:r>
          </a:p>
          <a:p>
            <a:pPr marL="0" indent="0" algn="l">
              <a:buFont typeface="Arial" panose="020B0604020202020204" pitchFamily="34" charset="0"/>
              <a:buNone/>
            </a:pPr>
            <a:r>
              <a:rPr lang="en-US" sz="1200" dirty="0"/>
              <a:t>- Economists and accountants typically use classifications of costs that involve a choice between two alternatives only.</a:t>
            </a:r>
          </a:p>
          <a:p>
            <a:pPr marL="0" indent="0" algn="l">
              <a:buFont typeface="Arial" panose="020B0604020202020204" pitchFamily="34" charset="0"/>
              <a:buNone/>
            </a:pPr>
            <a:r>
              <a:rPr lang="en-US" sz="1200" dirty="0"/>
              <a:t>- In this case, costs are included in either direct or indirect costs.</a:t>
            </a: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25</a:t>
            </a:fld>
            <a:endParaRPr lang="en-US" dirty="0"/>
          </a:p>
        </p:txBody>
      </p:sp>
    </p:spTree>
    <p:extLst>
      <p:ext uri="{BB962C8B-B14F-4D97-AF65-F5344CB8AC3E}">
        <p14:creationId xmlns:p14="http://schemas.microsoft.com/office/powerpoint/2010/main" val="1739197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Allocable Costs as its name suggests are costs that are </a:t>
            </a:r>
            <a:r>
              <a:rPr lang="en-US" b="0" i="0" dirty="0">
                <a:solidFill>
                  <a:srgbClr val="202124"/>
                </a:solidFill>
                <a:effectLst/>
                <a:latin typeface="Roboto" panose="02000000000000000000" pitchFamily="2" charset="0"/>
              </a:rPr>
              <a:t>capable of being allocated or distributed for a particular 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Roboto" panose="02000000000000000000" pitchFamily="2" charset="0"/>
              </a:rPr>
              <a:t>Specific to part 200, a cost is allocable to a specific federal award or cost objective. We’ll delve into cost objectives in a subsequent slide, but FYI a </a:t>
            </a:r>
            <a:r>
              <a:rPr lang="en-US" b="0" i="0" dirty="0">
                <a:solidFill>
                  <a:srgbClr val="333333"/>
                </a:solidFill>
                <a:effectLst/>
                <a:latin typeface="Verdana" panose="020B0604030504040204" pitchFamily="34" charset="0"/>
              </a:rPr>
              <a:t>Cost objective means a function, organizational subdivision, contract, Federal award, or other work unit for which cost data are desired and for which provision is made to accumulate and measure the cost of processes, projects, jobs and capitalized projects.</a:t>
            </a:r>
            <a:endParaRPr lang="en-US" dirty="0"/>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 An allocable cost is incurred specifically for the Federal Award. </a:t>
            </a:r>
          </a:p>
          <a:p>
            <a:pPr marL="171450" indent="-171450">
              <a:buFontTx/>
              <a:buChar char="-"/>
            </a:pPr>
            <a:r>
              <a:rPr lang="en-US" b="0" i="0" dirty="0">
                <a:solidFill>
                  <a:srgbClr val="202124"/>
                </a:solidFill>
                <a:effectLst/>
                <a:latin typeface="Roboto" panose="02000000000000000000" pitchFamily="2" charset="0"/>
              </a:rPr>
              <a:t>It </a:t>
            </a:r>
            <a:r>
              <a:rPr lang="en-US" sz="1200" dirty="0">
                <a:cs typeface="Times New Roman" panose="02020603050405020304" pitchFamily="18" charset="0"/>
              </a:rPr>
              <a:t>Benefits both the federal award and other work of the non-Federal entity and is assignable in part to the Federal award. The regulation for more detail is under Cost Principles in 2 CFR 200, Subpart E.</a:t>
            </a:r>
          </a:p>
          <a:p>
            <a:pPr marL="171450" indent="-171450">
              <a:buFontTx/>
              <a:buChar char="-"/>
            </a:pPr>
            <a:r>
              <a:rPr lang="en-US" sz="1200" dirty="0">
                <a:cs typeface="Times New Roman" panose="02020603050405020304" pitchFamily="18" charset="0"/>
              </a:rPr>
              <a:t>The allocable cost Is necessary to the overall operation of the non-Federal entity.</a:t>
            </a:r>
          </a:p>
          <a:p>
            <a:endParaRPr lang="en-US" b="0" i="0" dirty="0">
              <a:solidFill>
                <a:srgbClr val="202124"/>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7D9D34CB-F96D-4A04-AEBC-3857BEDAFE64}" type="slidenum">
              <a:rPr lang="en-US" smtClean="0"/>
              <a:t>26</a:t>
            </a:fld>
            <a:endParaRPr lang="en-US" dirty="0"/>
          </a:p>
        </p:txBody>
      </p:sp>
    </p:spTree>
    <p:extLst>
      <p:ext uri="{BB962C8B-B14F-4D97-AF65-F5344CB8AC3E}">
        <p14:creationId xmlns:p14="http://schemas.microsoft.com/office/powerpoint/2010/main" val="729403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Applicable credits are the receipts or reduction-of-expenditure-type transactions that offset or reduce expense items allocable to the Federal award as either direct or indirect costs. They effectively operate like credits. Applicable credits need to be subtracted from the sum of allowable direct costs and allocable indirect costs. </a:t>
            </a:r>
          </a:p>
          <a:p>
            <a:endParaRPr lang="en-US" dirty="0"/>
          </a:p>
          <a:p>
            <a:r>
              <a:rPr lang="en-US" dirty="0"/>
              <a:t>Examples include rebates, insurance refunds/rebates, overpayments, etc.</a:t>
            </a: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27</a:t>
            </a:fld>
            <a:endParaRPr lang="en-US" dirty="0"/>
          </a:p>
        </p:txBody>
      </p:sp>
    </p:spTree>
    <p:extLst>
      <p:ext uri="{BB962C8B-B14F-4D97-AF65-F5344CB8AC3E}">
        <p14:creationId xmlns:p14="http://schemas.microsoft.com/office/powerpoint/2010/main" val="2510089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200.413 reg</a:t>
            </a:r>
          </a:p>
          <a:p>
            <a:r>
              <a:rPr lang="en-US" dirty="0"/>
              <a:t>Direct costs are defined as</a:t>
            </a:r>
            <a:r>
              <a:rPr lang="en-US" sz="1200" dirty="0"/>
              <a:t> costs that can be identified specifically with a particular final cost objective, such as a Federal award, or other internally or externally funded activity, or that can be directly assigned to such activities relatively easily with a high degree of accuracy.</a:t>
            </a:r>
          </a:p>
          <a:p>
            <a:pPr algn="l"/>
            <a:endParaRPr lang="en-US" sz="1200" dirty="0"/>
          </a:p>
          <a:p>
            <a:pPr marL="0" indent="0" algn="l">
              <a:buNone/>
            </a:pPr>
            <a:r>
              <a:rPr lang="en-US" sz="1200" dirty="0"/>
              <a:t>Costs incurred for the same purpose in like circumstances must be treated consistently as either direct or indirect (F&amp;A)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this include salaries, wages, travel costs, equipment, etc.</a:t>
            </a: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28</a:t>
            </a:fld>
            <a:endParaRPr lang="en-US" dirty="0"/>
          </a:p>
        </p:txBody>
      </p:sp>
    </p:spTree>
    <p:extLst>
      <p:ext uri="{BB962C8B-B14F-4D97-AF65-F5344CB8AC3E}">
        <p14:creationId xmlns:p14="http://schemas.microsoft.com/office/powerpoint/2010/main" val="2840495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rgbClr val="FFFFFF"/>
                </a:solidFill>
                <a:effectLst/>
                <a:latin typeface="Calibri" panose="020F0502020204030204" pitchFamily="34" charset="0"/>
              </a:rPr>
              <a:t>F&amp;A is an acronym for facilities and administration.</a:t>
            </a: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u="none" strike="noStrike" kern="1200" dirty="0">
                <a:solidFill>
                  <a:srgbClr val="FFFFFF"/>
                </a:solidFill>
                <a:effectLst/>
                <a:latin typeface="Calibri" panose="020F0502020204030204" pitchFamily="34" charset="0"/>
              </a:rPr>
              <a:t>Indirect costs can be found at 200.414 and these are costs that are incurred for a common or joint purpose that benefit </a:t>
            </a:r>
            <a:r>
              <a:rPr lang="en-US" sz="1800" b="1" i="0" u="none" strike="noStrike" kern="1200" dirty="0">
                <a:solidFill>
                  <a:srgbClr val="FFFFFF"/>
                </a:solidFill>
                <a:effectLst/>
                <a:latin typeface="Calibri" panose="020F0502020204030204" pitchFamily="34" charset="0"/>
              </a:rPr>
              <a:t>more than one </a:t>
            </a:r>
            <a:r>
              <a:rPr lang="en-US" sz="1800" b="0" i="0" u="none" strike="noStrike" kern="1200" dirty="0">
                <a:solidFill>
                  <a:srgbClr val="FFFFFF"/>
                </a:solidFill>
                <a:effectLst/>
                <a:latin typeface="Calibri" panose="020F0502020204030204" pitchFamily="34" charset="0"/>
              </a:rPr>
              <a:t>cost objective, </a:t>
            </a:r>
            <a:r>
              <a:rPr lang="en-US" sz="1800" b="0" i="0" dirty="0">
                <a:solidFill>
                  <a:srgbClr val="414549"/>
                </a:solidFill>
                <a:effectLst/>
                <a:cs typeface="Times New Roman" panose="02020603050405020304" pitchFamily="18" charset="0"/>
              </a:rPr>
              <a:t>and not readily assignable to the cost objectives specifically benefitted, without effort disproportionate to the results achieved. </a:t>
            </a:r>
          </a:p>
          <a:p>
            <a:pPr marL="0" algn="l" rtl="0" eaLnBrk="1" fontAlgn="t" latinLnBrk="0" hangingPunct="1">
              <a:spcBef>
                <a:spcPts val="0"/>
              </a:spcBef>
              <a:spcAft>
                <a:spcPts val="0"/>
              </a:spcAft>
            </a:pPr>
            <a:endParaRPr lang="en-US" sz="1800" b="0" i="0" u="none" strike="noStrike" kern="1200" dirty="0">
              <a:solidFill>
                <a:srgbClr val="FFFFFF"/>
              </a:solidFill>
              <a:effectLst/>
              <a:latin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accent1"/>
                </a:solidFill>
                <a:cs typeface="Times New Roman" panose="02020603050405020304" pitchFamily="18" charset="0"/>
              </a:rPr>
              <a:t>Indirect costs can be defined as any costs incurred by a recipient or subrecipient that cannot be </a:t>
            </a:r>
            <a:r>
              <a:rPr lang="en-US" sz="1800" b="1" u="sng" dirty="0">
                <a:solidFill>
                  <a:schemeClr val="accent1"/>
                </a:solidFill>
                <a:cs typeface="Times New Roman" panose="02020603050405020304" pitchFamily="18" charset="0"/>
              </a:rPr>
              <a:t>traced</a:t>
            </a:r>
            <a:r>
              <a:rPr lang="en-US" sz="1800" dirty="0">
                <a:solidFill>
                  <a:schemeClr val="accent1"/>
                </a:solidFill>
                <a:cs typeface="Times New Roman" panose="02020603050405020304" pitchFamily="18" charset="0"/>
              </a:rPr>
              <a:t> directly to a cost objective.</a:t>
            </a:r>
          </a:p>
          <a:p>
            <a:pPr marL="0" algn="l" rtl="0" eaLnBrk="1" fontAlgn="t" latinLnBrk="0" hangingPunct="1">
              <a:spcBef>
                <a:spcPts val="0"/>
              </a:spcBef>
              <a:spcAft>
                <a:spcPts val="0"/>
              </a:spcAft>
            </a:pPr>
            <a:endParaRPr lang="en-US" sz="1800" b="0" i="0" u="none" strike="noStrike" kern="1200" dirty="0">
              <a:solidFill>
                <a:srgbClr val="FFFFFF"/>
              </a:solidFill>
              <a:effectLst/>
              <a:latin typeface="Calibri" panose="020F0502020204030204" pitchFamily="34" charset="0"/>
            </a:endParaRPr>
          </a:p>
          <a:p>
            <a:pPr marL="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Examples include Depreciation, Office Rent, Salaries, etc.</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29</a:t>
            </a:fld>
            <a:endParaRPr lang="en-US" dirty="0"/>
          </a:p>
        </p:txBody>
      </p:sp>
    </p:spTree>
    <p:extLst>
      <p:ext uri="{BB962C8B-B14F-4D97-AF65-F5344CB8AC3E}">
        <p14:creationId xmlns:p14="http://schemas.microsoft.com/office/powerpoint/2010/main" val="280563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https://www.hud.gov/sites/documents/DOC_17086.PDF</a:t>
            </a:r>
          </a:p>
          <a:p>
            <a:r>
              <a:rPr lang="en-US" dirty="0"/>
              <a:t>https://www.hud.gov/sites/dfiles/CPD/documents/CDBG-Best-Practices-Report-FINAL.pdf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HUD will be monitoring for compliance, reviewing policies &amp; procedures in place using 2CFRpart200 as the guide</a:t>
            </a:r>
          </a:p>
          <a:p>
            <a:r>
              <a:rPr lang="en-US" dirty="0"/>
              <a:t>Also, look closely at monitoring exhibits to learning which types of written procedures will be reviewed. </a:t>
            </a:r>
          </a:p>
          <a:p>
            <a:endParaRPr lang="en-US" dirty="0"/>
          </a:p>
          <a:p>
            <a:r>
              <a:rPr lang="en-US" dirty="0"/>
              <a:t>- OBGA developed a Best Practices Report </a:t>
            </a:r>
          </a:p>
          <a:p>
            <a:pPr marL="0" indent="0">
              <a:buFontTx/>
              <a:buNone/>
            </a:pPr>
            <a:r>
              <a:rPr lang="en-US" dirty="0"/>
              <a:t>- google CDBG Best Practices Report which you can find online. .</a:t>
            </a:r>
          </a:p>
          <a:p>
            <a:pPr marL="0" indent="0">
              <a:buFontTx/>
              <a:buNone/>
            </a:pPr>
            <a:r>
              <a:rPr lang="en-US" dirty="0"/>
              <a:t>- published in the Spring of 2021 using a case study approach. </a:t>
            </a:r>
          </a:p>
          <a:p>
            <a:pPr marL="171450" indent="-171450">
              <a:buFontTx/>
              <a:buChar char="-"/>
            </a:pPr>
            <a:r>
              <a:rPr lang="en-US" dirty="0"/>
              <a:t>good reference in general</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D34CB-F96D-4A04-AEBC-3857BEDAF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644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communities work with nonprofit organizations and thus, must classify indirect costs into two categories – facilities and administration</a:t>
            </a:r>
          </a:p>
        </p:txBody>
      </p:sp>
      <p:sp>
        <p:nvSpPr>
          <p:cNvPr id="4" name="Slide Number Placeholder 3"/>
          <p:cNvSpPr>
            <a:spLocks noGrp="1"/>
          </p:cNvSpPr>
          <p:nvPr>
            <p:ph type="sldNum" sz="quarter" idx="5"/>
          </p:nvPr>
        </p:nvSpPr>
        <p:spPr/>
        <p:txBody>
          <a:bodyPr/>
          <a:lstStyle/>
          <a:p>
            <a:fld id="{7D9D34CB-F96D-4A04-AEBC-3857BEDAFE64}" type="slidenum">
              <a:rPr lang="en-US" smtClean="0"/>
              <a:t>30</a:t>
            </a:fld>
            <a:endParaRPr lang="en-US" dirty="0"/>
          </a:p>
        </p:txBody>
      </p:sp>
    </p:spTree>
    <p:extLst>
      <p:ext uri="{BB962C8B-B14F-4D97-AF65-F5344CB8AC3E}">
        <p14:creationId xmlns:p14="http://schemas.microsoft.com/office/powerpoint/2010/main" val="1550540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https://www.law.cornell.edu/cfr/text/2/200.414</a:t>
            </a:r>
          </a:p>
          <a:p>
            <a:r>
              <a:rPr lang="en-US" dirty="0"/>
              <a:t>In terms of definitions, 200.414 outlines the definitions for F&amp;A</a:t>
            </a:r>
          </a:p>
          <a:p>
            <a:r>
              <a:rPr lang="en-US" sz="1200" b="1" dirty="0">
                <a:solidFill>
                  <a:schemeClr val="accent1"/>
                </a:solidFill>
              </a:rPr>
              <a:t>Facilities</a:t>
            </a:r>
            <a:r>
              <a:rPr lang="en-US" sz="1200" b="1" dirty="0"/>
              <a:t> </a:t>
            </a:r>
            <a:r>
              <a:rPr lang="en-US" sz="1200" dirty="0"/>
              <a:t>is defined as depreciation on buildings, equipment and capital improvement, interest on debt associated with certain buildings, equipment and capital improvements, and operations and maintenance expenses. </a:t>
            </a:r>
          </a:p>
          <a:p>
            <a:r>
              <a:rPr lang="en-US" sz="1200" b="1" dirty="0">
                <a:solidFill>
                  <a:schemeClr val="accent1"/>
                </a:solidFill>
              </a:rPr>
              <a:t>Administration</a:t>
            </a:r>
            <a:r>
              <a:rPr lang="en-US" sz="1200" b="1" dirty="0"/>
              <a:t> </a:t>
            </a:r>
            <a:r>
              <a:rPr lang="en-US" sz="1200" dirty="0"/>
              <a:t>is defined as general administration and general expenses such as the director's office, accounting, personnel and all other types of expenditures not listed specifically under one of the subcategories of “Facilities” (including cross allocations from other pools, where applicable</a:t>
            </a:r>
          </a:p>
          <a:p>
            <a:endParaRPr lang="en-US" sz="1200" dirty="0"/>
          </a:p>
          <a:p>
            <a:r>
              <a:rPr lang="en-US" sz="1200" dirty="0"/>
              <a:t>Since many work with nonprofit organizations, highlight these two points.</a:t>
            </a:r>
          </a:p>
          <a:p>
            <a:pPr>
              <a:buFont typeface="Wingdings" panose="05000000000000000000" pitchFamily="2" charset="2"/>
              <a:buChar char="ü"/>
            </a:pPr>
            <a:r>
              <a:rPr lang="en-US" sz="1200" dirty="0"/>
              <a:t>For nonprofit organizations, library expenses are included in the “Administration” category.</a:t>
            </a:r>
          </a:p>
          <a:p>
            <a:pPr>
              <a:buFont typeface="Courier New" panose="02070309020205020404" pitchFamily="49" charset="0"/>
              <a:buChar char="o"/>
            </a:pPr>
            <a:r>
              <a:rPr lang="en-US" sz="1200" dirty="0"/>
              <a:t>Major nonprofit organizations are those which receive more than $10 million dollars in direct Federal funding.</a:t>
            </a: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31</a:t>
            </a:fld>
            <a:endParaRPr lang="en-US" dirty="0"/>
          </a:p>
        </p:txBody>
      </p:sp>
    </p:spTree>
    <p:extLst>
      <p:ext uri="{BB962C8B-B14F-4D97-AF65-F5344CB8AC3E}">
        <p14:creationId xmlns:p14="http://schemas.microsoft.com/office/powerpoint/2010/main" val="1936824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https://www.law.cornell.edu/cfr/text/2/200.414</a:t>
            </a:r>
          </a:p>
          <a:p>
            <a:endParaRPr lang="en-US" dirty="0"/>
          </a:p>
          <a:p>
            <a:r>
              <a:rPr lang="en-US" dirty="0"/>
              <a:t>There is a variety of nonprofits. See 200.414(b) for more information.</a:t>
            </a:r>
          </a:p>
          <a:p>
            <a:pPr marL="0" indent="0" algn="l">
              <a:buNone/>
            </a:pPr>
            <a:r>
              <a:rPr lang="en-US" sz="1200" dirty="0"/>
              <a:t>It is not possible to specify the types of cost which may be classified as indirect (F&amp;A) cost in all situations. </a:t>
            </a:r>
          </a:p>
          <a:p>
            <a:pPr marL="0" indent="0" algn="l">
              <a:buNone/>
            </a:pPr>
            <a:endParaRPr lang="en-US" sz="1200" dirty="0"/>
          </a:p>
          <a:p>
            <a:pPr marL="0" indent="0" algn="l">
              <a:buNone/>
            </a:pPr>
            <a:r>
              <a:rPr lang="en-US" sz="1200" dirty="0"/>
              <a:t>Identification with a Federal award rather than the nature of the goods and services involved is the determining factor in distinguishing direct from indirect (F&amp;A) costs of Federal awards.</a:t>
            </a:r>
          </a:p>
          <a:p>
            <a:pPr marL="0" indent="0" algn="l">
              <a:buNone/>
            </a:pPr>
            <a:endParaRPr lang="en-US" sz="1200" dirty="0"/>
          </a:p>
          <a:p>
            <a:pPr marL="0" indent="0" algn="l">
              <a:buNone/>
            </a:pPr>
            <a:r>
              <a:rPr lang="en-US" sz="1200" dirty="0"/>
              <a:t>Examples include depreciation on bldgs. and equipment, facility O&amp;M costs, general admin, etc.</a:t>
            </a:r>
            <a:endParaRPr lang="en-US" dirty="0"/>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32</a:t>
            </a:fld>
            <a:endParaRPr lang="en-US" dirty="0"/>
          </a:p>
        </p:txBody>
      </p:sp>
    </p:spTree>
    <p:extLst>
      <p:ext uri="{BB962C8B-B14F-4D97-AF65-F5344CB8AC3E}">
        <p14:creationId xmlns:p14="http://schemas.microsoft.com/office/powerpoint/2010/main" val="56331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spcBef>
                <a:spcPts val="0"/>
              </a:spcBef>
              <a:spcAft>
                <a:spcPts val="0"/>
              </a:spcAft>
              <a:tabLst>
                <a:tab pos="228600" algn="l"/>
                <a:tab pos="2743200" algn="ctr"/>
                <a:tab pos="5486400" algn="r"/>
                <a:tab pos="457200" algn="l"/>
                <a:tab pos="914400" algn="l"/>
                <a:tab pos="1371600" algn="l"/>
                <a:tab pos="1828800" algn="l"/>
                <a:tab pos="2286000" algn="l"/>
                <a:tab pos="2743200" algn="ctr"/>
                <a:tab pos="3200400" algn="l"/>
                <a:tab pos="3657600" algn="l"/>
                <a:tab pos="4114800" algn="l"/>
                <a:tab pos="5486400" algn="r"/>
              </a:tabLst>
            </a:pPr>
            <a:r>
              <a:rPr lang="en-US" sz="1800" dirty="0">
                <a:effectLst/>
                <a:latin typeface="Times New Roman" panose="02020603050405020304" pitchFamily="18" charset="0"/>
                <a:ea typeface="Times New Roman" panose="02020603050405020304" pitchFamily="18" charset="0"/>
              </a:rPr>
              <a:t>The rate used is usually specified in an </a:t>
            </a:r>
            <a:r>
              <a:rPr lang="en-US" sz="1800" i="1" dirty="0">
                <a:effectLst/>
                <a:latin typeface="Times New Roman" panose="02020603050405020304" pitchFamily="18" charset="0"/>
                <a:ea typeface="Times New Roman" panose="02020603050405020304" pitchFamily="18" charset="0"/>
              </a:rPr>
              <a:t>indirect cost proposal or cost allocation plan</a:t>
            </a:r>
            <a:r>
              <a:rPr lang="en-US" sz="1800" dirty="0">
                <a:effectLst/>
                <a:latin typeface="Times New Roman" panose="02020603050405020304" pitchFamily="18" charset="0"/>
                <a:ea typeface="Times New Roman" panose="02020603050405020304" pitchFamily="18"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D34CB-F96D-4A04-AEBC-3857BEDAF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250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key terms related to Indirect Costs. We’ll go through each one on the subsequent slides.</a:t>
            </a:r>
          </a:p>
        </p:txBody>
      </p:sp>
      <p:sp>
        <p:nvSpPr>
          <p:cNvPr id="4" name="Slide Number Placeholder 3"/>
          <p:cNvSpPr>
            <a:spLocks noGrp="1"/>
          </p:cNvSpPr>
          <p:nvPr>
            <p:ph type="sldNum" sz="quarter" idx="5"/>
          </p:nvPr>
        </p:nvSpPr>
        <p:spPr/>
        <p:txBody>
          <a:bodyPr/>
          <a:lstStyle/>
          <a:p>
            <a:fld id="{7D9D34CB-F96D-4A04-AEBC-3857BEDAFE64}" type="slidenum">
              <a:rPr lang="en-US" smtClean="0"/>
              <a:t>34</a:t>
            </a:fld>
            <a:endParaRPr lang="en-US" dirty="0"/>
          </a:p>
        </p:txBody>
      </p:sp>
    </p:spTree>
    <p:extLst>
      <p:ext uri="{BB962C8B-B14F-4D97-AF65-F5344CB8AC3E}">
        <p14:creationId xmlns:p14="http://schemas.microsoft.com/office/powerpoint/2010/main" val="3275656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lgn="l">
              <a:buFont typeface="Arial" panose="020B0604020202020204" pitchFamily="34" charset="0"/>
              <a:buChar char="•"/>
            </a:pPr>
            <a:r>
              <a:rPr lang="en-US" sz="1200" dirty="0"/>
              <a:t>Indirect costs tend to be </a:t>
            </a:r>
            <a:r>
              <a:rPr lang="en-US" sz="1200" dirty="0">
                <a:solidFill>
                  <a:schemeClr val="accent1"/>
                </a:solidFill>
              </a:rPr>
              <a:t>support</a:t>
            </a:r>
            <a:r>
              <a:rPr lang="en-US" sz="1200" dirty="0"/>
              <a:t> costs (e.g., telephone, printing, rent) as opposed to costs that can be </a:t>
            </a:r>
            <a:r>
              <a:rPr lang="en-US" sz="1200" dirty="0">
                <a:solidFill>
                  <a:schemeClr val="accent1"/>
                </a:solidFill>
              </a:rPr>
              <a:t>traced directly </a:t>
            </a:r>
            <a:r>
              <a:rPr lang="en-US" sz="1200" dirty="0"/>
              <a:t>to projects or activities (e.g., construction costs for public facilities).</a:t>
            </a:r>
          </a:p>
          <a:p>
            <a:pPr marL="571500" indent="-571500" algn="l">
              <a:buFont typeface="Arial" panose="020B0604020202020204" pitchFamily="34" charset="0"/>
              <a:buChar char="•"/>
            </a:pPr>
            <a:r>
              <a:rPr lang="en-US" sz="1200" dirty="0"/>
              <a:t>Indirect costs are real and have to be paid from some revenue source for an organization to function.</a:t>
            </a:r>
          </a:p>
          <a:p>
            <a:pPr marL="571500" indent="-571500" algn="l">
              <a:buFont typeface="Arial" panose="020B0604020202020204" pitchFamily="34" charset="0"/>
              <a:buChar char="•"/>
            </a:pPr>
            <a:r>
              <a:rPr lang="en-US" sz="1200" dirty="0"/>
              <a:t>For most HUD grantees, allocation of indirect costs does not increase total funding.</a:t>
            </a: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35</a:t>
            </a:fld>
            <a:endParaRPr lang="en-US" dirty="0"/>
          </a:p>
        </p:txBody>
      </p:sp>
    </p:spTree>
    <p:extLst>
      <p:ext uri="{BB962C8B-B14F-4D97-AF65-F5344CB8AC3E}">
        <p14:creationId xmlns:p14="http://schemas.microsoft.com/office/powerpoint/2010/main" val="4222186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FYI a </a:t>
            </a:r>
            <a:r>
              <a:rPr lang="en-US" b="0" i="0" dirty="0">
                <a:solidFill>
                  <a:srgbClr val="333333"/>
                </a:solidFill>
                <a:effectLst/>
                <a:latin typeface="Verdana" panose="020B0604030504040204" pitchFamily="34" charset="0"/>
              </a:rPr>
              <a:t>Cost objective means a function, organizational subdivision, contract, Federal award, or other work unit for which cost data are desired and for which provision is made to accumulate and measure the cost of processes, projects, jobs and capitalized projects.</a:t>
            </a:r>
            <a:endParaRPr lang="en-US" dirty="0"/>
          </a:p>
          <a:p>
            <a:endParaRPr lang="en-US" dirty="0"/>
          </a:p>
          <a:p>
            <a:r>
              <a:rPr lang="en-US" dirty="0"/>
              <a:t>Examples include a HUD award, project, or activity.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D34CB-F96D-4A04-AEBC-3857BEDAF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525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is no acceptable indirect cost rate. The rates can vary widely.</a:t>
            </a:r>
          </a:p>
          <a:p>
            <a:r>
              <a:rPr lang="en-US" sz="1200" dirty="0">
                <a:effectLst/>
                <a:latin typeface="Times New Roman" panose="02020603050405020304" pitchFamily="18" charset="0"/>
                <a:ea typeface="Times New Roman" panose="02020603050405020304" pitchFamily="18" charset="0"/>
              </a:rPr>
              <a:t>Indirect costs are recovered by applying an </a:t>
            </a:r>
            <a:r>
              <a:rPr lang="en-US" sz="1200" i="1" dirty="0">
                <a:effectLst/>
                <a:latin typeface="Times New Roman" panose="02020603050405020304" pitchFamily="18" charset="0"/>
                <a:ea typeface="Times New Roman" panose="02020603050405020304" pitchFamily="18" charset="0"/>
              </a:rPr>
              <a:t>indirect cost rate</a:t>
            </a:r>
            <a:r>
              <a:rPr lang="en-US" sz="1200" dirty="0">
                <a:effectLst/>
                <a:latin typeface="Times New Roman" panose="02020603050405020304" pitchFamily="18" charset="0"/>
                <a:ea typeface="Times New Roman" panose="02020603050405020304" pitchFamily="18" charset="0"/>
              </a:rPr>
              <a:t> to a direct cost </a:t>
            </a:r>
            <a:r>
              <a:rPr lang="en-US" sz="1200" i="1" dirty="0">
                <a:effectLst/>
                <a:latin typeface="Times New Roman" panose="02020603050405020304" pitchFamily="18" charset="0"/>
                <a:ea typeface="Times New Roman" panose="02020603050405020304" pitchFamily="18" charset="0"/>
              </a:rPr>
              <a:t>base</a:t>
            </a:r>
            <a:r>
              <a:rPr lang="en-US" sz="1200" dirty="0">
                <a:effectLst/>
                <a:latin typeface="Times New Roman" panose="02020603050405020304" pitchFamily="18" charset="0"/>
                <a:ea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37</a:t>
            </a:fld>
            <a:endParaRPr lang="en-US" dirty="0"/>
          </a:p>
        </p:txBody>
      </p:sp>
    </p:spTree>
    <p:extLst>
      <p:ext uri="{BB962C8B-B14F-4D97-AF65-F5344CB8AC3E}">
        <p14:creationId xmlns:p14="http://schemas.microsoft.com/office/powerpoint/2010/main" val="3297012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types of indirect cost rates – provisional, final, predetermined, and fixed with carry forward</a:t>
            </a:r>
          </a:p>
          <a:p>
            <a:r>
              <a:rPr lang="en-US" dirty="0"/>
              <a:t>Provisional as its name implies is </a:t>
            </a:r>
            <a:r>
              <a:rPr lang="en-US" b="0" i="0" dirty="0">
                <a:solidFill>
                  <a:srgbClr val="202124"/>
                </a:solidFill>
                <a:effectLst/>
                <a:latin typeface="Roboto" panose="02000000000000000000" pitchFamily="2" charset="0"/>
              </a:rPr>
              <a:t>arranged or existing for the present, possibly to be changed later.</a:t>
            </a:r>
          </a:p>
          <a:p>
            <a:r>
              <a:rPr lang="en-US" b="0" i="0" dirty="0">
                <a:solidFill>
                  <a:srgbClr val="202124"/>
                </a:solidFill>
                <a:effectLst/>
                <a:latin typeface="Roboto" panose="02000000000000000000" pitchFamily="2" charset="0"/>
              </a:rPr>
              <a:t>Final is a permanent rate</a:t>
            </a:r>
          </a:p>
          <a:p>
            <a:r>
              <a:rPr lang="en-US" b="0" i="0" dirty="0">
                <a:solidFill>
                  <a:srgbClr val="202124"/>
                </a:solidFill>
                <a:effectLst/>
                <a:latin typeface="Roboto" panose="02000000000000000000" pitchFamily="2" charset="0"/>
              </a:rPr>
              <a:t>Predetermined is applicable to a specific current or future period, typically the governmental unit's fiscal year</a:t>
            </a:r>
          </a:p>
          <a:p>
            <a:r>
              <a:rPr lang="en-US" b="0" i="0" dirty="0">
                <a:solidFill>
                  <a:srgbClr val="202124"/>
                </a:solidFill>
                <a:effectLst/>
                <a:latin typeface="Roboto" panose="02000000000000000000" pitchFamily="2" charset="0"/>
              </a:rPr>
              <a:t>Fixed with carry forward is an indirect cost similar to the predetermined rate, except that the </a:t>
            </a:r>
            <a:r>
              <a:rPr lang="en-US" sz="1200" dirty="0"/>
              <a:t>estimated costs and the actual, allowable costs of the period covered by the rate is carried forward as an adjustment to the rate computation of a subsequent period. </a:t>
            </a:r>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38</a:t>
            </a:fld>
            <a:endParaRPr lang="en-US" dirty="0"/>
          </a:p>
        </p:txBody>
      </p:sp>
    </p:spTree>
    <p:extLst>
      <p:ext uri="{BB962C8B-B14F-4D97-AF65-F5344CB8AC3E}">
        <p14:creationId xmlns:p14="http://schemas.microsoft.com/office/powerpoint/2010/main" val="2101155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options for charging indirect expenses to a Federal grant: </a:t>
            </a:r>
          </a:p>
          <a:p>
            <a:r>
              <a:rPr lang="en-US" dirty="0"/>
              <a:t>• Option 1: 10% De Minimis Rate </a:t>
            </a:r>
          </a:p>
          <a:p>
            <a:r>
              <a:rPr lang="en-US" dirty="0"/>
              <a:t>• Option 2: Negotiated Indirect Cost Rate </a:t>
            </a:r>
          </a:p>
          <a:p>
            <a:r>
              <a:rPr lang="en-US" dirty="0"/>
              <a:t>• Option 3: Cost Allocation Plan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documentation is required to justify the 10% de minimis indirect cost rate. </a:t>
            </a: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39</a:t>
            </a:fld>
            <a:endParaRPr lang="en-US" dirty="0"/>
          </a:p>
        </p:txBody>
      </p:sp>
    </p:spTree>
    <p:extLst>
      <p:ext uri="{BB962C8B-B14F-4D97-AF65-F5344CB8AC3E}">
        <p14:creationId xmlns:p14="http://schemas.microsoft.com/office/powerpoint/2010/main" val="35201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https://www.hud.gov/sites/dfiles/CPD/documents/CDBG-Best-Practices-Report-FINAL.pdf</a:t>
            </a:r>
          </a:p>
          <a:p>
            <a:endParaRPr lang="en-US" dirty="0"/>
          </a:p>
          <a:p>
            <a:r>
              <a:rPr lang="en-US" dirty="0"/>
              <a:t>Again much of this information is located in the CDBG Best Practices Report</a:t>
            </a:r>
          </a:p>
          <a:p>
            <a:r>
              <a:rPr lang="en-US" dirty="0"/>
              <a:t>Some key considerations to bear in mind include:</a:t>
            </a:r>
          </a:p>
          <a:p>
            <a:r>
              <a:rPr lang="en-US" sz="1200" dirty="0"/>
              <a:t>- Evaluate all local policies and processes. Make changes that best support your community goals</a:t>
            </a:r>
          </a:p>
          <a:p>
            <a:pPr marL="0" indent="0" algn="l">
              <a:buFont typeface="Wingdings" panose="05000000000000000000" pitchFamily="2" charset="2"/>
              <a:buNone/>
            </a:pPr>
            <a:r>
              <a:rPr lang="en-US" sz="1200" dirty="0"/>
              <a:t>- Keep a repository of policies and procedures on your CDBG website. This make it easier for subrecipients and new staff to access this information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a:t>- Under the section </a:t>
            </a:r>
            <a:r>
              <a:rPr lang="en-US" i="1" dirty="0"/>
              <a:t>Develop Risk Assessment Tools to Identify High Risk Projects/Subrecipients, </a:t>
            </a:r>
            <a:r>
              <a:rPr lang="en-US" i="0" dirty="0"/>
              <a:t>you’ll see guidance, but wanted to flag this suggestion:</a:t>
            </a:r>
            <a:endParaRPr lang="en-US" i="1" dirty="0"/>
          </a:p>
          <a:p>
            <a:pPr marL="628650" lvl="1" indent="-171450" algn="l">
              <a:buFontTx/>
              <a:buChar char="-"/>
            </a:pPr>
            <a:r>
              <a:rPr lang="en-US" sz="1200" dirty="0"/>
              <a:t>For higher risk [projects], do an interim and close-out monitoring, including income certification. This will help to ensure that policies and procedures are being met. </a:t>
            </a:r>
          </a:p>
          <a:p>
            <a:pPr marL="171450" lvl="0" indent="-171450" algn="l">
              <a:buFontTx/>
              <a:buChar char="-"/>
            </a:pPr>
            <a:r>
              <a:rPr lang="en-US" sz="1200" dirty="0"/>
              <a:t>Also, bear in mind that staff time spent for the development of general CDBG program policies and procedures  counts towards general program administration.</a:t>
            </a: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4</a:t>
            </a:fld>
            <a:endParaRPr lang="en-US" dirty="0"/>
          </a:p>
        </p:txBody>
      </p:sp>
    </p:spTree>
    <p:extLst>
      <p:ext uri="{BB962C8B-B14F-4D97-AF65-F5344CB8AC3E}">
        <p14:creationId xmlns:p14="http://schemas.microsoft.com/office/powerpoint/2010/main" val="17125540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Modified Total Direct Cost (MTDC) includes </a:t>
            </a:r>
            <a:r>
              <a:rPr lang="en-US" sz="1200" dirty="0"/>
              <a:t>all direct salaries and wages, applicable fringe benefits, materials and supplies, services, travel, and up to the first $25,000 of each subaward (this is independent of the period of performance of the subawards under the award).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Let’s look at this visually</a:t>
            </a: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40</a:t>
            </a:fld>
            <a:endParaRPr lang="en-US" dirty="0"/>
          </a:p>
        </p:txBody>
      </p:sp>
    </p:spTree>
    <p:extLst>
      <p:ext uri="{BB962C8B-B14F-4D97-AF65-F5344CB8AC3E}">
        <p14:creationId xmlns:p14="http://schemas.microsoft.com/office/powerpoint/2010/main" val="3936425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MTDC excludes equipment, capital expenditures, charges for patient care, rental costs, tuition remission, scholarships and fellowships, participant support costs and the portion of each subaward in excess of $25,000. Other items may only be excluded when necessary to avoid a serious inequity in the distribution of indirect costs, and with the approval of the cognizant agency for indirect costs.</a:t>
            </a: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41</a:t>
            </a:fld>
            <a:endParaRPr lang="en-US" dirty="0"/>
          </a:p>
        </p:txBody>
      </p:sp>
    </p:spTree>
    <p:extLst>
      <p:ext uri="{BB962C8B-B14F-4D97-AF65-F5344CB8AC3E}">
        <p14:creationId xmlns:p14="http://schemas.microsoft.com/office/powerpoint/2010/main" val="3029726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even more important for governmental entities</a:t>
            </a:r>
          </a:p>
          <a:p>
            <a:r>
              <a:rPr lang="en-US" dirty="0"/>
              <a:t>The larger grantees do have the central service plans</a:t>
            </a:r>
          </a:p>
          <a:p>
            <a:r>
              <a:rPr lang="en-US" dirty="0"/>
              <a:t>This is the third option – cost allocation plan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Governmental units provide certain services to operating departments or agencies on a centralized basis.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The Plan identifies central service costs and assigns them to operating departments (or other sub-units) on a reasonable and consistent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Examples include Computer Centers, Purchasing, Accounting, Motor Pools, etc.</a:t>
            </a: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42</a:t>
            </a:fld>
            <a:endParaRPr lang="en-US" dirty="0"/>
          </a:p>
        </p:txBody>
      </p:sp>
    </p:spTree>
    <p:extLst>
      <p:ext uri="{BB962C8B-B14F-4D97-AF65-F5344CB8AC3E}">
        <p14:creationId xmlns:p14="http://schemas.microsoft.com/office/powerpoint/2010/main" val="614512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Times New Roman" panose="02020603050405020304" pitchFamily="18" charset="0"/>
              </a:rPr>
              <a:t>The indirect cost proposal comprises the documentation prepared by an organization to substantiate its claim for the reimbursement of indirect costs.  This proposal provides the basis for the review and negotiation (when required) leading to the establishment of an organization's indirect cost rate.</a:t>
            </a:r>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43</a:t>
            </a:fld>
            <a:endParaRPr lang="en-US" dirty="0"/>
          </a:p>
        </p:txBody>
      </p:sp>
    </p:spTree>
    <p:extLst>
      <p:ext uri="{BB962C8B-B14F-4D97-AF65-F5344CB8AC3E}">
        <p14:creationId xmlns:p14="http://schemas.microsoft.com/office/powerpoint/2010/main" val="23561331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dirty="0"/>
              <a:t>Typically, the Indirect Cost Rate Proposal for a governmental entity covers an operating department or agency.</a:t>
            </a:r>
          </a:p>
          <a:p>
            <a:pPr marL="0" indent="0" algn="l">
              <a:buFont typeface="Arial" panose="020B0604020202020204" pitchFamily="34" charset="0"/>
              <a:buNone/>
            </a:pPr>
            <a:r>
              <a:rPr lang="en-US" sz="1200" dirty="0"/>
              <a:t>ICRP for nonprofit organization may cover entire operation.</a:t>
            </a:r>
          </a:p>
          <a:p>
            <a:pPr marL="0" indent="0" algn="l">
              <a:buFont typeface="Arial" panose="020B0604020202020204" pitchFamily="34" charset="0"/>
              <a:buNone/>
            </a:pPr>
            <a:r>
              <a:rPr lang="en-US" sz="1200" dirty="0"/>
              <a:t>Indirect costs included in ICRP consist of:</a:t>
            </a:r>
          </a:p>
          <a:p>
            <a:pPr marL="633413" indent="-633413" algn="l"/>
            <a:r>
              <a:rPr lang="en-US" sz="1200" dirty="0"/>
              <a:t>	- Central service costs allocated to the unit (if it is a governmental unit), and</a:t>
            </a:r>
          </a:p>
          <a:p>
            <a:pPr marL="633413" indent="-633413" algn="l"/>
            <a:r>
              <a:rPr lang="en-US" sz="1200" dirty="0"/>
              <a:t>	- Indirect costs of department/agency/organization.</a:t>
            </a: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44</a:t>
            </a:fld>
            <a:endParaRPr lang="en-US" dirty="0"/>
          </a:p>
        </p:txBody>
      </p:sp>
    </p:spTree>
    <p:extLst>
      <p:ext uri="{BB962C8B-B14F-4D97-AF65-F5344CB8AC3E}">
        <p14:creationId xmlns:p14="http://schemas.microsoft.com/office/powerpoint/2010/main" val="7739245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The cognizant agency for non-profit organizations is determined by </a:t>
            </a:r>
            <a:r>
              <a:rPr lang="en-US" b="1" i="0" dirty="0">
                <a:solidFill>
                  <a:srgbClr val="202124"/>
                </a:solidFill>
                <a:effectLst/>
                <a:latin typeface="Roboto" panose="02000000000000000000" pitchFamily="2" charset="0"/>
              </a:rPr>
              <a:t>calculating which Federal agency provides the most grant funding</a:t>
            </a:r>
            <a:r>
              <a:rPr lang="en-US" b="0" i="0" dirty="0">
                <a:solidFill>
                  <a:srgbClr val="202124"/>
                </a:solidFill>
                <a:effectLst/>
                <a:latin typeface="Roboto" panose="02000000000000000000" pitchFamily="2" charset="0"/>
              </a:rPr>
              <a:t>. </a:t>
            </a:r>
          </a:p>
          <a:p>
            <a:r>
              <a:rPr lang="en-US" sz="1200" dirty="0"/>
              <a:t>HUD is cognizant for state and local housing and development districts</a:t>
            </a:r>
            <a:r>
              <a:rPr lang="en-US" sz="1200" b="0" i="0" dirty="0">
                <a:solidFill>
                  <a:srgbClr val="202124"/>
                </a:solidFill>
                <a:effectLst/>
                <a:latin typeface="Roboto" panose="02000000000000000000" pitchFamily="2" charset="0"/>
              </a:rPr>
              <a:t>.</a:t>
            </a:r>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In terms of another example, the Department of the Interior is the cognizant agency for all Indian tribal governments. </a:t>
            </a:r>
          </a:p>
          <a:p>
            <a:r>
              <a:rPr lang="en-US" b="0" i="0" dirty="0">
                <a:solidFill>
                  <a:srgbClr val="202124"/>
                </a:solidFill>
                <a:effectLst/>
                <a:latin typeface="Roboto" panose="02000000000000000000" pitchFamily="2" charset="0"/>
              </a:rPr>
              <a:t>Another Example: HHS serves as the main cognizant agency for hospitals.</a:t>
            </a:r>
          </a:p>
          <a:p>
            <a:endParaRPr lang="en-US" b="0" i="0" dirty="0">
              <a:solidFill>
                <a:srgbClr val="202124"/>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a subrecipient does not receive any funding from any Federal agency, the pass-through entity is responsible for the negotiation of the indirect cost rates. See § 200.332(a)(4) for more information. </a:t>
            </a: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45</a:t>
            </a:fld>
            <a:endParaRPr lang="en-US" dirty="0"/>
          </a:p>
        </p:txBody>
      </p:sp>
    </p:spTree>
    <p:extLst>
      <p:ext uri="{BB962C8B-B14F-4D97-AF65-F5344CB8AC3E}">
        <p14:creationId xmlns:p14="http://schemas.microsoft.com/office/powerpoint/2010/main" val="7172342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HUD is determined to be </a:t>
            </a:r>
            <a:r>
              <a:rPr lang="en-US" sz="1200" dirty="0">
                <a:solidFill>
                  <a:prstClr val="black"/>
                </a:solidFill>
              </a:rPr>
              <a:t>the </a:t>
            </a:r>
            <a:r>
              <a:rPr lang="en-US" sz="1200" i="1" dirty="0">
                <a:solidFill>
                  <a:prstClr val="black"/>
                </a:solidFill>
              </a:rPr>
              <a:t>cognizant agency</a:t>
            </a:r>
            <a:r>
              <a:rPr lang="en-US" sz="1200" dirty="0"/>
              <a:t> </a:t>
            </a:r>
            <a:r>
              <a:rPr lang="en-US" sz="1200" b="1" u="sng" dirty="0"/>
              <a:t>and</a:t>
            </a:r>
            <a:r>
              <a:rPr lang="en-US" sz="1200" dirty="0"/>
              <a:t> submission of Central Services Plan or ICRP is required, it should be submitted by the grant recipient to the CPD Division in the appropriate field office.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HUD has an </a:t>
            </a:r>
            <a:r>
              <a:rPr lang="en-US" dirty="0" err="1"/>
              <a:t>InterAgency</a:t>
            </a:r>
            <a:r>
              <a:rPr lang="en-US" dirty="0"/>
              <a:t> Agreement with HHS, so the CPD FO will forward </a:t>
            </a:r>
            <a:r>
              <a:rPr lang="en-US" sz="1200" dirty="0"/>
              <a:t>to </a:t>
            </a:r>
            <a:r>
              <a:rPr lang="en-US" sz="1200" dirty="0">
                <a:solidFill>
                  <a:schemeClr val="accent1"/>
                </a:solidFill>
              </a:rPr>
              <a:t>HUDCPDIndirectCostRates@hud.gov </a:t>
            </a:r>
            <a:r>
              <a:rPr lang="en-US" sz="1200" dirty="0"/>
              <a:t>for submission to the Department of Health and Human Services (HHS). </a:t>
            </a: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46</a:t>
            </a:fld>
            <a:endParaRPr lang="en-US" dirty="0"/>
          </a:p>
        </p:txBody>
      </p:sp>
    </p:spTree>
    <p:extLst>
      <p:ext uri="{BB962C8B-B14F-4D97-AF65-F5344CB8AC3E}">
        <p14:creationId xmlns:p14="http://schemas.microsoft.com/office/powerpoint/2010/main" val="1224612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t>When using a rate specified in ICRP, keep these aspects in mind</a:t>
            </a:r>
            <a:endParaRPr lang="en-US" sz="1200" dirty="0"/>
          </a:p>
          <a:p>
            <a:pPr marL="342900" indent="-342900" algn="l">
              <a:buFont typeface="Arial" panose="020B0604020202020204" pitchFamily="34" charset="0"/>
              <a:buChar char="•"/>
            </a:pPr>
            <a:r>
              <a:rPr lang="en-US" sz="1200" dirty="0"/>
              <a:t>Submit claims/drawdowns using the rate negotiated with the cognizant agency or the rate in the indirect cost proposal prepared and held for review</a:t>
            </a:r>
          </a:p>
          <a:p>
            <a:pPr marL="342900" indent="-342900" algn="l">
              <a:buFont typeface="Arial" panose="020B0604020202020204" pitchFamily="34" charset="0"/>
              <a:buChar char="•"/>
            </a:pPr>
            <a:r>
              <a:rPr lang="en-US" sz="1200" dirty="0"/>
              <a:t>Apply indirect cost rate to direct cost base (i.e., direct costs incurred under the grant being charged for indirect costs)</a:t>
            </a:r>
          </a:p>
          <a:p>
            <a:pPr marL="342900" indent="-342900" algn="l">
              <a:buFont typeface="Arial" panose="020B0604020202020204" pitchFamily="34" charset="0"/>
              <a:buChar char="•"/>
            </a:pPr>
            <a:r>
              <a:rPr lang="en-US" sz="1200" dirty="0"/>
              <a:t>Maintain documentation for audit purposes</a:t>
            </a: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47</a:t>
            </a:fld>
            <a:endParaRPr lang="en-US" dirty="0"/>
          </a:p>
        </p:txBody>
      </p:sp>
    </p:spTree>
    <p:extLst>
      <p:ext uri="{BB962C8B-B14F-4D97-AF65-F5344CB8AC3E}">
        <p14:creationId xmlns:p14="http://schemas.microsoft.com/office/powerpoint/2010/main" val="32632713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If using </a:t>
            </a:r>
            <a:r>
              <a:rPr lang="en-US" sz="1200" u="sng" dirty="0"/>
              <a:t>a 10% de minimis rate</a:t>
            </a:r>
            <a:r>
              <a:rPr lang="en-US" sz="1200" dirty="0"/>
              <a:t>:</a:t>
            </a:r>
          </a:p>
          <a:p>
            <a:r>
              <a:rPr lang="en-US" sz="1200" b="0" dirty="0">
                <a:latin typeface="+mn-lt"/>
              </a:rPr>
              <a:t>Apply de minimis rate to Modified Total Direct Cost (MTDC)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Submit claims/drawdowns using the 10% de minimis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Maintain documentation of MTDC for audit purposes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br>
              <a:rPr lang="en-US" sz="1200" b="0" dirty="0">
                <a:latin typeface="+mn-lt"/>
              </a:rPr>
            </a:br>
            <a:endParaRPr lang="en-US" b="0" dirty="0"/>
          </a:p>
        </p:txBody>
      </p:sp>
      <p:sp>
        <p:nvSpPr>
          <p:cNvPr id="4" name="Slide Number Placeholder 3"/>
          <p:cNvSpPr>
            <a:spLocks noGrp="1"/>
          </p:cNvSpPr>
          <p:nvPr>
            <p:ph type="sldNum" sz="quarter" idx="5"/>
          </p:nvPr>
        </p:nvSpPr>
        <p:spPr/>
        <p:txBody>
          <a:bodyPr/>
          <a:lstStyle/>
          <a:p>
            <a:fld id="{7D9D34CB-F96D-4A04-AEBC-3857BEDAFE64}" type="slidenum">
              <a:rPr lang="en-US" smtClean="0"/>
              <a:t>48</a:t>
            </a:fld>
            <a:endParaRPr lang="en-US" dirty="0"/>
          </a:p>
        </p:txBody>
      </p:sp>
    </p:spTree>
    <p:extLst>
      <p:ext uri="{BB962C8B-B14F-4D97-AF65-F5344CB8AC3E}">
        <p14:creationId xmlns:p14="http://schemas.microsoft.com/office/powerpoint/2010/main" val="16986742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200" dirty="0"/>
              <a:t>As you seek indirect cost recovery, bear in mind some limitations</a:t>
            </a:r>
          </a:p>
          <a:p>
            <a:pPr marL="571500" indent="-571500" algn="l">
              <a:buFont typeface="Arial" panose="020B0604020202020204" pitchFamily="34" charset="0"/>
              <a:buChar char="•"/>
            </a:pPr>
            <a:r>
              <a:rPr lang="en-US" sz="1200" dirty="0"/>
              <a:t>The Amount recovered may be affected by statutory or regulatory limitations</a:t>
            </a:r>
          </a:p>
          <a:p>
            <a:pPr marL="571500" indent="-571500" algn="l">
              <a:buFont typeface="Arial" panose="020B0604020202020204" pitchFamily="34" charset="0"/>
              <a:buChar char="•"/>
            </a:pPr>
            <a:r>
              <a:rPr lang="en-US" sz="1200" dirty="0"/>
              <a:t>For instance, CDBG recipients may not be able to recover amount of indirect costs otherwise allocable to a grant if it would cause the recipient to exceed the cap on general administrative costs.</a:t>
            </a: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49</a:t>
            </a:fld>
            <a:endParaRPr lang="en-US" dirty="0"/>
          </a:p>
        </p:txBody>
      </p:sp>
    </p:spTree>
    <p:extLst>
      <p:ext uri="{BB962C8B-B14F-4D97-AF65-F5344CB8AC3E}">
        <p14:creationId xmlns:p14="http://schemas.microsoft.com/office/powerpoint/2010/main" val="244097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review the monitoring guides to get a sense of what each procedure should include at minimum</a:t>
            </a:r>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5</a:t>
            </a:fld>
            <a:endParaRPr lang="en-US" dirty="0"/>
          </a:p>
        </p:txBody>
      </p:sp>
    </p:spTree>
    <p:extLst>
      <p:ext uri="{BB962C8B-B14F-4D97-AF65-F5344CB8AC3E}">
        <p14:creationId xmlns:p14="http://schemas.microsoft.com/office/powerpoint/2010/main" val="40255746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comprehensive list of resources available</a:t>
            </a:r>
          </a:p>
        </p:txBody>
      </p:sp>
      <p:sp>
        <p:nvSpPr>
          <p:cNvPr id="4" name="Slide Number Placeholder 3"/>
          <p:cNvSpPr>
            <a:spLocks noGrp="1"/>
          </p:cNvSpPr>
          <p:nvPr>
            <p:ph type="sldNum" sz="quarter" idx="5"/>
          </p:nvPr>
        </p:nvSpPr>
        <p:spPr/>
        <p:txBody>
          <a:bodyPr/>
          <a:lstStyle/>
          <a:p>
            <a:fld id="{7D9D34CB-F96D-4A04-AEBC-3857BEDAFE64}" type="slidenum">
              <a:rPr lang="en-US" smtClean="0"/>
              <a:t>50</a:t>
            </a:fld>
            <a:endParaRPr lang="en-US" dirty="0"/>
          </a:p>
        </p:txBody>
      </p:sp>
    </p:spTree>
    <p:extLst>
      <p:ext uri="{BB962C8B-B14F-4D97-AF65-F5344CB8AC3E}">
        <p14:creationId xmlns:p14="http://schemas.microsoft.com/office/powerpoint/2010/main" val="33949374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https://www.hudexchange.info/sites/onecpd/assets/File/Playing-by-the-Rules-Handbook-CDBG-Subrecipients-Administrative-Systems-Chapter-7.pdf</a:t>
            </a:r>
          </a:p>
          <a:p>
            <a:endParaRPr lang="en-US" dirty="0"/>
          </a:p>
          <a:p>
            <a:r>
              <a:rPr lang="en-US" dirty="0"/>
              <a:t>https://www.hud.gov/sites/documents/DOC_16480.PDF</a:t>
            </a:r>
          </a:p>
          <a:p>
            <a:r>
              <a:rPr lang="en-US" dirty="0"/>
              <a:t>Part 200 has information on Internal Controls.</a:t>
            </a:r>
          </a:p>
          <a:p>
            <a:endParaRPr lang="en-US" dirty="0"/>
          </a:p>
          <a:p>
            <a:pPr algn="l"/>
            <a:r>
              <a:rPr lang="en-US" b="0" i="0" dirty="0">
                <a:solidFill>
                  <a:srgbClr val="333333"/>
                </a:solidFill>
                <a:effectLst/>
                <a:latin typeface="Open Sans" panose="020B0606030504020204" pitchFamily="34" charset="0"/>
              </a:rPr>
              <a:t>In administering various (CPD) programs, all grantee and subrecipient organizations deal with risks to achieving their organizational and programmatic goals. </a:t>
            </a:r>
          </a:p>
          <a:p>
            <a:pPr algn="l"/>
            <a:r>
              <a:rPr lang="en-US" b="0" i="0" dirty="0">
                <a:solidFill>
                  <a:srgbClr val="333333"/>
                </a:solidFill>
                <a:effectLst/>
                <a:latin typeface="Open Sans" panose="020B0606030504020204" pitchFamily="34" charset="0"/>
              </a:rPr>
              <a:t>No rules, bad rules, or failure to follow rules disrupt the effectiveness of the internal controls and, ultimately, mission delivery.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D34CB-F96D-4A04-AEBC-3857BEDAF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89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https://www.hud.gov/sites/documents/DOC_16480.PDF</a:t>
            </a:r>
          </a:p>
          <a:p>
            <a:r>
              <a:rPr lang="en-US" dirty="0"/>
              <a:t>https://www.hudexchange.info/news/hud-integrity-bulletin-implementing-the-five-key-internal-controls/</a:t>
            </a:r>
          </a:p>
          <a:p>
            <a:endParaRPr lang="en-US" dirty="0"/>
          </a:p>
          <a:p>
            <a:pPr algn="l"/>
            <a:r>
              <a:rPr lang="en-US" b="0" i="0" dirty="0">
                <a:solidFill>
                  <a:srgbClr val="333333"/>
                </a:solidFill>
                <a:effectLst/>
                <a:latin typeface="Open Sans" panose="020B0606030504020204" pitchFamily="34" charset="0"/>
              </a:rPr>
              <a:t>CPD grantees should be implementing internal controls. </a:t>
            </a:r>
          </a:p>
          <a:p>
            <a:pPr algn="l"/>
            <a:r>
              <a:rPr lang="en-US" b="0" i="0" dirty="0">
                <a:solidFill>
                  <a:srgbClr val="333333"/>
                </a:solidFill>
                <a:effectLst/>
                <a:latin typeface="Open Sans" panose="020B0606030504020204" pitchFamily="34" charset="0"/>
              </a:rPr>
              <a:t>Internal controls are processes put into place by management to help an organization operate efficiently and effectively to achieve its objectives. </a:t>
            </a:r>
          </a:p>
          <a:p>
            <a:pPr algn="l"/>
            <a:r>
              <a:rPr lang="en-US" b="0" i="0" dirty="0">
                <a:solidFill>
                  <a:srgbClr val="333333"/>
                </a:solidFill>
                <a:effectLst/>
                <a:latin typeface="Open Sans" panose="020B0606030504020204" pitchFamily="34" charset="0"/>
              </a:rPr>
              <a:t>It’s misleading that many Managers often think of internal controls as the responsibility of accountants and auditors. </a:t>
            </a:r>
          </a:p>
          <a:p>
            <a:pPr algn="l"/>
            <a:r>
              <a:rPr lang="en-US" b="0" i="0" dirty="0">
                <a:solidFill>
                  <a:srgbClr val="333333"/>
                </a:solidFill>
                <a:effectLst/>
                <a:latin typeface="Open Sans" panose="020B0606030504020204" pitchFamily="34" charset="0"/>
              </a:rPr>
              <a:t>The fact is that management at all levels of an organization is responsible for ensuring that internal controls are set up, followed, and reviewed regularly. </a:t>
            </a:r>
          </a:p>
          <a:p>
            <a:pPr algn="l"/>
            <a:endParaRPr lang="en-US" b="0" i="0" dirty="0">
              <a:solidFill>
                <a:srgbClr val="333333"/>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7D9D34CB-F96D-4A04-AEBC-3857BEDAFE64}" type="slidenum">
              <a:rPr lang="en-US" smtClean="0"/>
              <a:t>52</a:t>
            </a:fld>
            <a:endParaRPr lang="en-US" dirty="0"/>
          </a:p>
        </p:txBody>
      </p:sp>
    </p:spTree>
    <p:extLst>
      <p:ext uri="{BB962C8B-B14F-4D97-AF65-F5344CB8AC3E}">
        <p14:creationId xmlns:p14="http://schemas.microsoft.com/office/powerpoint/2010/main" val="23370009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https://www.hud.gov/sites/documents/DOC_16480.PDF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Through its system of internal controls, an organization can ensure these key aspects of internal controls: (3 bullets)</a:t>
            </a:r>
          </a:p>
          <a:p>
            <a:pPr algn="l"/>
            <a:r>
              <a:rPr lang="en-US" b="0" i="0" dirty="0">
                <a:solidFill>
                  <a:srgbClr val="333333"/>
                </a:solidFill>
                <a:effectLst/>
                <a:latin typeface="Open Sans" panose="020B0606030504020204" pitchFamily="34" charset="0"/>
              </a:rPr>
              <a:t>The purpose of internal controls are to:</a:t>
            </a:r>
          </a:p>
          <a:p>
            <a:pPr lvl="1" algn="l">
              <a:buFont typeface="Arial" panose="020B0604020202020204" pitchFamily="34" charset="0"/>
              <a:buChar char="•"/>
            </a:pPr>
            <a:r>
              <a:rPr lang="en-US" b="0" i="0" dirty="0">
                <a:solidFill>
                  <a:srgbClr val="333333"/>
                </a:solidFill>
                <a:effectLst/>
                <a:latin typeface="Open Sans" panose="020B0606030504020204" pitchFamily="34" charset="0"/>
              </a:rPr>
              <a:t>Protect assets</a:t>
            </a:r>
          </a:p>
          <a:p>
            <a:pPr lvl="1" algn="l">
              <a:buFont typeface="Arial" panose="020B0604020202020204" pitchFamily="34" charset="0"/>
              <a:buChar char="•"/>
            </a:pPr>
            <a:r>
              <a:rPr lang="en-US" b="0" i="0" dirty="0">
                <a:solidFill>
                  <a:srgbClr val="333333"/>
                </a:solidFill>
                <a:effectLst/>
                <a:latin typeface="Open Sans" panose="020B0606030504020204" pitchFamily="34" charset="0"/>
              </a:rPr>
              <a:t>Ensure that records are accurate</a:t>
            </a:r>
          </a:p>
          <a:p>
            <a:pPr lvl="1" algn="l">
              <a:buFont typeface="Arial" panose="020B0604020202020204" pitchFamily="34" charset="0"/>
              <a:buChar char="•"/>
            </a:pPr>
            <a:r>
              <a:rPr lang="en-US" b="0" i="0" dirty="0">
                <a:solidFill>
                  <a:srgbClr val="333333"/>
                </a:solidFill>
                <a:effectLst/>
                <a:latin typeface="Open Sans" panose="020B0606030504020204" pitchFamily="34" charset="0"/>
              </a:rPr>
              <a:t>Promote operational efficiency</a:t>
            </a:r>
          </a:p>
          <a:p>
            <a:pPr lvl="1" algn="l">
              <a:buFont typeface="Arial" panose="020B0604020202020204" pitchFamily="34" charset="0"/>
              <a:buChar char="•"/>
            </a:pPr>
            <a:r>
              <a:rPr lang="en-US" b="0" i="0" dirty="0">
                <a:solidFill>
                  <a:srgbClr val="333333"/>
                </a:solidFill>
                <a:effectLst/>
                <a:latin typeface="Open Sans" panose="020B0606030504020204" pitchFamily="34" charset="0"/>
              </a:rPr>
              <a:t>Achieve organizational mission and goals</a:t>
            </a:r>
          </a:p>
          <a:p>
            <a:pPr lvl="1" algn="l">
              <a:buFont typeface="Arial" panose="020B0604020202020204" pitchFamily="34" charset="0"/>
              <a:buChar char="•"/>
            </a:pPr>
            <a:r>
              <a:rPr lang="en-US" b="0" i="0" dirty="0">
                <a:solidFill>
                  <a:srgbClr val="333333"/>
                </a:solidFill>
                <a:effectLst/>
                <a:latin typeface="Open Sans" panose="020B0606030504020204" pitchFamily="34" charset="0"/>
              </a:rPr>
              <a:t>Ensure compliance with policies, rules, and regulations </a:t>
            </a:r>
          </a:p>
          <a:p>
            <a:pPr lvl="1" algn="l">
              <a:buFont typeface="Arial" panose="020B0604020202020204" pitchFamily="34" charset="0"/>
              <a:buChar char="•"/>
            </a:pPr>
            <a:endParaRPr lang="en-US" b="0" i="0" dirty="0">
              <a:solidFill>
                <a:srgbClr val="333333"/>
              </a:solidFill>
              <a:effectLst/>
              <a:latin typeface="Open Sans" panose="020B0606030504020204" pitchFamily="34" charset="0"/>
            </a:endParaRPr>
          </a:p>
          <a:p>
            <a:endParaRPr lang="en-US" dirty="0"/>
          </a:p>
          <a:p>
            <a:r>
              <a:rPr lang="en-US" dirty="0"/>
              <a:t>On HUD exchange, there’s a useful integrity bulletin to review 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7D9D34CB-F96D-4A04-AEBC-3857BEDAFE64}" type="slidenum">
              <a:rPr lang="en-US" smtClean="0"/>
              <a:t>53</a:t>
            </a:fld>
            <a:endParaRPr lang="en-US" dirty="0"/>
          </a:p>
        </p:txBody>
      </p:sp>
    </p:spTree>
    <p:extLst>
      <p:ext uri="{BB962C8B-B14F-4D97-AF65-F5344CB8AC3E}">
        <p14:creationId xmlns:p14="http://schemas.microsoft.com/office/powerpoint/2010/main" val="1735481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https://www.hud.gov/sites/documents/DOC_16480.PDF</a:t>
            </a:r>
          </a:p>
          <a:p>
            <a:endParaRPr lang="en-US" dirty="0"/>
          </a:p>
          <a:p>
            <a:r>
              <a:rPr lang="en-US" dirty="0"/>
              <a:t>An organizational chart setting forth the actual lines of responsibility of personnel involved in financial transactions. </a:t>
            </a:r>
          </a:p>
          <a:p>
            <a:endParaRPr lang="en-US" dirty="0"/>
          </a:p>
          <a:p>
            <a:r>
              <a:rPr lang="en-US" dirty="0"/>
              <a:t>Written definition and delineation of duties among key personnel involved in financial transactions. </a:t>
            </a:r>
          </a:p>
          <a:p>
            <a:endParaRPr lang="en-US" dirty="0"/>
          </a:p>
          <a:p>
            <a:r>
              <a:rPr lang="en-US" dirty="0"/>
              <a:t>An accounting policy and procedures manual that includes: Specific approval authority for financial transactions and guidelines for controlling expenditures; </a:t>
            </a:r>
          </a:p>
          <a:p>
            <a:endParaRPr lang="en-US" dirty="0"/>
          </a:p>
          <a:p>
            <a:r>
              <a:rPr lang="en-US" dirty="0"/>
              <a:t>A set of written procedures for recording of transactions; and A chart of accounts. </a:t>
            </a:r>
          </a:p>
          <a:p>
            <a:endParaRPr lang="en-US" dirty="0"/>
          </a:p>
          <a:p>
            <a:r>
              <a:rPr lang="en-US" dirty="0"/>
              <a:t>Adequate separation of duties so that no one individual has authority over a financial transaction from beginning to end.  In other words, one person should not have responsibility for more than one of the following functions: Authorization to execute a transaction;  Recording of the transaction; Custody of the assets involved in the transaction. </a:t>
            </a:r>
          </a:p>
          <a:p>
            <a:endParaRPr lang="en-US" dirty="0"/>
          </a:p>
          <a:p>
            <a:r>
              <a:rPr lang="en-US" dirty="0"/>
              <a:t>Hiring policies ensuring that staff qualifications are commensurate with job responsibilities. </a:t>
            </a:r>
          </a:p>
          <a:p>
            <a:endParaRPr lang="en-US" dirty="0"/>
          </a:p>
          <a:p>
            <a:r>
              <a:rPr lang="en-US" dirty="0"/>
              <a:t>Control over assets, blank forms and confidential documents so that these types of documents are limited to authorized personnel only. </a:t>
            </a:r>
          </a:p>
          <a:p>
            <a:endParaRPr lang="en-US" dirty="0"/>
          </a:p>
          <a:p>
            <a:r>
              <a:rPr lang="en-US" dirty="0"/>
              <a:t>Periodic comparisons of financial records to actual assets and liabilities (i.e., reconciliation). In cases where discrepancies are found, corrective action must be taken to resolve such discrepancies. </a:t>
            </a:r>
          </a:p>
        </p:txBody>
      </p:sp>
      <p:sp>
        <p:nvSpPr>
          <p:cNvPr id="4" name="Slide Number Placeholder 3"/>
          <p:cNvSpPr>
            <a:spLocks noGrp="1"/>
          </p:cNvSpPr>
          <p:nvPr>
            <p:ph type="sldNum" sz="quarter" idx="5"/>
          </p:nvPr>
        </p:nvSpPr>
        <p:spPr/>
        <p:txBody>
          <a:bodyPr/>
          <a:lstStyle/>
          <a:p>
            <a:fld id="{7D9D34CB-F96D-4A04-AEBC-3857BEDAFE64}" type="slidenum">
              <a:rPr lang="en-US" smtClean="0"/>
              <a:t>54</a:t>
            </a:fld>
            <a:endParaRPr lang="en-US" dirty="0"/>
          </a:p>
        </p:txBody>
      </p:sp>
    </p:spTree>
    <p:extLst>
      <p:ext uri="{BB962C8B-B14F-4D97-AF65-F5344CB8AC3E}">
        <p14:creationId xmlns:p14="http://schemas.microsoft.com/office/powerpoint/2010/main" val="41421028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info for Paul and Stephen Kim of FMD</a:t>
            </a:r>
          </a:p>
          <a:p>
            <a:endParaRPr lang="en-US" dirty="0"/>
          </a:p>
        </p:txBody>
      </p:sp>
      <p:sp>
        <p:nvSpPr>
          <p:cNvPr id="5" name="Date Placeholder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58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 you review the exhibits, you’ll see examples of references to requested procedures in the handbook</a:t>
            </a:r>
          </a:p>
          <a:p>
            <a:r>
              <a:rPr lang="en-US" dirty="0"/>
              <a:t>- These are peppered throughout the handbook and it’s a good cross check</a:t>
            </a:r>
          </a:p>
        </p:txBody>
      </p:sp>
      <p:sp>
        <p:nvSpPr>
          <p:cNvPr id="4" name="Slide Number Placeholder 3"/>
          <p:cNvSpPr>
            <a:spLocks noGrp="1"/>
          </p:cNvSpPr>
          <p:nvPr>
            <p:ph type="sldNum" sz="quarter" idx="5"/>
          </p:nvPr>
        </p:nvSpPr>
        <p:spPr/>
        <p:txBody>
          <a:bodyPr/>
          <a:lstStyle/>
          <a:p>
            <a:fld id="{7D9D34CB-F96D-4A04-AEBC-3857BEDAFE64}" type="slidenum">
              <a:rPr lang="en-US" smtClean="0"/>
              <a:t>6</a:t>
            </a:fld>
            <a:endParaRPr lang="en-US" dirty="0"/>
          </a:p>
        </p:txBody>
      </p:sp>
    </p:spTree>
    <p:extLst>
      <p:ext uri="{BB962C8B-B14F-4D97-AF65-F5344CB8AC3E}">
        <p14:creationId xmlns:p14="http://schemas.microsoft.com/office/powerpoint/2010/main" val="3410276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D34CB-F96D-4A04-AEBC-3857BEDAFE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12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To begin,  let’s start with the provision in the Housing and Community Development Act of 1974 that establishes a timely expenditure requirement for every grantee.</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In accordance with Section 104(e)(1) of the Housing and Community Development Act of 1974, as amended, HUD must determine on at least an annual basis whether a grantee is carrying out its program in a timely manner. </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rPr>
              <a:t>The CDBG timeliness process is born from this statutory requirement.</a:t>
            </a:r>
          </a:p>
          <a:p>
            <a:endParaRPr kumimoji="0" lang="en-US" sz="18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D9D34CB-F96D-4A04-AEBC-3857BEDAFE64}" type="slidenum">
              <a:rPr lang="en-US" smtClean="0"/>
              <a:t>8</a:t>
            </a:fld>
            <a:endParaRPr lang="en-US" dirty="0"/>
          </a:p>
        </p:txBody>
      </p:sp>
    </p:spTree>
    <p:extLst>
      <p:ext uri="{BB962C8B-B14F-4D97-AF65-F5344CB8AC3E}">
        <p14:creationId xmlns:p14="http://schemas.microsoft.com/office/powerpoint/2010/main" val="266979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mn-lt"/>
              <a:ea typeface="Calibri" panose="020F0502020204030204" pitchFamily="34" charset="0"/>
            </a:endParaRPr>
          </a:p>
          <a:p>
            <a:r>
              <a:rPr lang="en-US" sz="1800" dirty="0">
                <a:effectLst/>
                <a:latin typeface="+mn-lt"/>
                <a:ea typeface="Calibri" panose="020F0502020204030204" pitchFamily="34" charset="0"/>
              </a:rPr>
              <a:t>This regulation establishes the simple standard that a grantee must have a line of credit ratio of 1.50 times (or less) of its most recent entitlement grant 60 days prior to the end of its program year to be considered timely (2.00 or less for insular areas).</a:t>
            </a:r>
          </a:p>
          <a:p>
            <a:endParaRPr lang="en-US" sz="1800" dirty="0">
              <a:effectLst/>
              <a:latin typeface="+mn-lt"/>
            </a:endParaRPr>
          </a:p>
          <a:p>
            <a:r>
              <a:rPr lang="en-US" sz="1800" dirty="0">
                <a:effectLst/>
                <a:latin typeface="+mn-lt"/>
              </a:rPr>
              <a:t>The regulation says 60 days, not two months, which is why the test date falls for many grantees on the 2</a:t>
            </a:r>
            <a:r>
              <a:rPr lang="en-US" sz="1800" baseline="30000" dirty="0">
                <a:effectLst/>
                <a:latin typeface="+mn-lt"/>
              </a:rPr>
              <a:t>nd</a:t>
            </a:r>
            <a:r>
              <a:rPr lang="en-US" sz="1800" dirty="0">
                <a:effectLst/>
                <a:latin typeface="+mn-lt"/>
              </a:rPr>
              <a:t> day of the month.</a:t>
            </a:r>
          </a:p>
          <a:p>
            <a:endParaRPr kumimoji="0" lang="en-US" sz="1800" b="0" i="0" u="none" strike="noStrike" kern="1200" cap="none" spc="0" normalizeH="0" baseline="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D9D34CB-F96D-4A04-AEBC-3857BEDAFE64}" type="slidenum">
              <a:rPr lang="en-US" smtClean="0"/>
              <a:t>9</a:t>
            </a:fld>
            <a:endParaRPr lang="en-US" dirty="0"/>
          </a:p>
        </p:txBody>
      </p:sp>
    </p:spTree>
    <p:extLst>
      <p:ext uri="{BB962C8B-B14F-4D97-AF65-F5344CB8AC3E}">
        <p14:creationId xmlns:p14="http://schemas.microsoft.com/office/powerpoint/2010/main" val="311393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D75C-217A-477E-87FE-71A9DEB6DD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56E7A4-CC5A-4123-A8CE-56A14EA58A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8A1F2F-A412-42BE-AEB9-3D5924077236}"/>
              </a:ext>
            </a:extLst>
          </p:cNvPr>
          <p:cNvSpPr>
            <a:spLocks noGrp="1"/>
          </p:cNvSpPr>
          <p:nvPr>
            <p:ph type="dt" sz="half" idx="10"/>
          </p:nvPr>
        </p:nvSpPr>
        <p:spPr/>
        <p:txBody>
          <a:bodyPr/>
          <a:lstStyle/>
          <a:p>
            <a:fld id="{28D4A231-1C46-4550-9C8B-B7F2AEAEB60D}" type="datetimeFigureOut">
              <a:rPr lang="en-US" smtClean="0"/>
              <a:t>6/20/2022</a:t>
            </a:fld>
            <a:endParaRPr lang="en-US" dirty="0"/>
          </a:p>
        </p:txBody>
      </p:sp>
      <p:sp>
        <p:nvSpPr>
          <p:cNvPr id="5" name="Footer Placeholder 4">
            <a:extLst>
              <a:ext uri="{FF2B5EF4-FFF2-40B4-BE49-F238E27FC236}">
                <a16:creationId xmlns:a16="http://schemas.microsoft.com/office/drawing/2014/main" id="{F4F234A2-0D89-4830-8F07-C4D7CA7D81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90AB4B-C9C4-412C-BFD3-8EC3E5396660}"/>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47529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CB55-B81C-4CE7-9C41-0190489F55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13D952-0399-465A-BE41-94EE6304C1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1D9EE-5AFE-4F5B-ABB6-D2923C4754BC}"/>
              </a:ext>
            </a:extLst>
          </p:cNvPr>
          <p:cNvSpPr>
            <a:spLocks noGrp="1"/>
          </p:cNvSpPr>
          <p:nvPr>
            <p:ph type="dt" sz="half" idx="10"/>
          </p:nvPr>
        </p:nvSpPr>
        <p:spPr/>
        <p:txBody>
          <a:bodyPr/>
          <a:lstStyle/>
          <a:p>
            <a:fld id="{28D4A231-1C46-4550-9C8B-B7F2AEAEB60D}" type="datetimeFigureOut">
              <a:rPr lang="en-US" smtClean="0"/>
              <a:t>6/20/2022</a:t>
            </a:fld>
            <a:endParaRPr lang="en-US" dirty="0"/>
          </a:p>
        </p:txBody>
      </p:sp>
      <p:sp>
        <p:nvSpPr>
          <p:cNvPr id="5" name="Footer Placeholder 4">
            <a:extLst>
              <a:ext uri="{FF2B5EF4-FFF2-40B4-BE49-F238E27FC236}">
                <a16:creationId xmlns:a16="http://schemas.microsoft.com/office/drawing/2014/main" id="{C1FEA1F4-71A4-4612-BB08-522FAE5BAD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D55402-F146-47A0-8B42-5FD57332BD31}"/>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326584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59219C-5538-4051-BAE7-A20FA0CC68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DEE91-FCA8-4ADB-B5DE-2F36722275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F7E50-0450-4F90-A922-30B6BAE4A075}"/>
              </a:ext>
            </a:extLst>
          </p:cNvPr>
          <p:cNvSpPr>
            <a:spLocks noGrp="1"/>
          </p:cNvSpPr>
          <p:nvPr>
            <p:ph type="dt" sz="half" idx="10"/>
          </p:nvPr>
        </p:nvSpPr>
        <p:spPr/>
        <p:txBody>
          <a:bodyPr/>
          <a:lstStyle/>
          <a:p>
            <a:fld id="{28D4A231-1C46-4550-9C8B-B7F2AEAEB60D}" type="datetimeFigureOut">
              <a:rPr lang="en-US" smtClean="0"/>
              <a:t>6/20/2022</a:t>
            </a:fld>
            <a:endParaRPr lang="en-US" dirty="0"/>
          </a:p>
        </p:txBody>
      </p:sp>
      <p:sp>
        <p:nvSpPr>
          <p:cNvPr id="5" name="Footer Placeholder 4">
            <a:extLst>
              <a:ext uri="{FF2B5EF4-FFF2-40B4-BE49-F238E27FC236}">
                <a16:creationId xmlns:a16="http://schemas.microsoft.com/office/drawing/2014/main" id="{7A5F5BDC-6F5C-4C2C-BDB8-8AF32A222B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70C74F-10A6-4487-9DD3-8F02CDB772E9}"/>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2168258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2" name="Picture 4" descr="spacer-background.jpg"/>
          <p:cNvPicPr>
            <a:picLocks noChangeAspect="1"/>
          </p:cNvPicPr>
          <p:nvPr userDrawn="1"/>
        </p:nvPicPr>
        <p:blipFill>
          <a:blip r:embed="rId2"/>
          <a:srcRect t="-2"/>
          <a:stretch>
            <a:fillRect/>
          </a:stretch>
        </p:blipFill>
        <p:spPr bwMode="auto">
          <a:xfrm>
            <a:off x="0" y="0"/>
            <a:ext cx="12192000" cy="6858000"/>
          </a:xfrm>
          <a:prstGeom prst="rect">
            <a:avLst/>
          </a:prstGeom>
          <a:noFill/>
          <a:ln w="9525">
            <a:noFill/>
            <a:miter lim="800000"/>
            <a:headEnd/>
            <a:tailEnd/>
          </a:ln>
        </p:spPr>
      </p:pic>
      <p:sp>
        <p:nvSpPr>
          <p:cNvPr id="3" name="Slide Number Placeholder 5"/>
          <p:cNvSpPr>
            <a:spLocks noGrp="1"/>
          </p:cNvSpPr>
          <p:nvPr>
            <p:ph type="sldNum" sz="quarter" idx="10"/>
          </p:nvPr>
        </p:nvSpPr>
        <p:spPr/>
        <p:txBody>
          <a:bodyPr/>
          <a:lstStyle>
            <a:lvl1pPr algn="ctr" fontAlgn="auto">
              <a:spcBef>
                <a:spcPts val="0"/>
              </a:spcBef>
              <a:spcAft>
                <a:spcPts val="0"/>
              </a:spcAft>
              <a:defRPr sz="1000" b="0">
                <a:solidFill>
                  <a:schemeClr val="bg1"/>
                </a:solidFill>
                <a:latin typeface="+mn-lt"/>
              </a:defRPr>
            </a:lvl1pPr>
          </a:lstStyle>
          <a:p>
            <a:pPr>
              <a:defRPr/>
            </a:pPr>
            <a:r>
              <a:rPr lang="en-US" dirty="0">
                <a:solidFill>
                  <a:prstClr val="white"/>
                </a:solidFill>
              </a:rPr>
              <a:t>Slide </a:t>
            </a:r>
            <a:fld id="{172E1125-B056-45A6-A3EC-D3E4BEFF6A0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22569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96B6-7D73-4C4B-9052-1BD0AE3771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AFDEBA-05CC-41DE-837A-71960F6B2E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20487-C403-461D-8B5F-18B3500867CB}"/>
              </a:ext>
            </a:extLst>
          </p:cNvPr>
          <p:cNvSpPr>
            <a:spLocks noGrp="1"/>
          </p:cNvSpPr>
          <p:nvPr>
            <p:ph type="dt" sz="half" idx="10"/>
          </p:nvPr>
        </p:nvSpPr>
        <p:spPr/>
        <p:txBody>
          <a:bodyPr/>
          <a:lstStyle/>
          <a:p>
            <a:fld id="{28D4A231-1C46-4550-9C8B-B7F2AEAEB60D}" type="datetimeFigureOut">
              <a:rPr lang="en-US" smtClean="0"/>
              <a:t>6/20/2022</a:t>
            </a:fld>
            <a:endParaRPr lang="en-US" dirty="0"/>
          </a:p>
        </p:txBody>
      </p:sp>
      <p:sp>
        <p:nvSpPr>
          <p:cNvPr id="5" name="Footer Placeholder 4">
            <a:extLst>
              <a:ext uri="{FF2B5EF4-FFF2-40B4-BE49-F238E27FC236}">
                <a16:creationId xmlns:a16="http://schemas.microsoft.com/office/drawing/2014/main" id="{FCDF2732-3A97-494F-B127-3ADEAD7BF5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652DC2-F696-44CA-9FB0-65BD0378597D}"/>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126709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215B-5780-4D16-B7D2-0CACEE6CBF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CF4184-7ED8-4C55-9BA8-9AF47016AE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D45F39-D85F-444D-8559-12B8E0D49683}"/>
              </a:ext>
            </a:extLst>
          </p:cNvPr>
          <p:cNvSpPr>
            <a:spLocks noGrp="1"/>
          </p:cNvSpPr>
          <p:nvPr>
            <p:ph type="dt" sz="half" idx="10"/>
          </p:nvPr>
        </p:nvSpPr>
        <p:spPr/>
        <p:txBody>
          <a:bodyPr/>
          <a:lstStyle/>
          <a:p>
            <a:fld id="{28D4A231-1C46-4550-9C8B-B7F2AEAEB60D}" type="datetimeFigureOut">
              <a:rPr lang="en-US" smtClean="0"/>
              <a:t>6/20/2022</a:t>
            </a:fld>
            <a:endParaRPr lang="en-US" dirty="0"/>
          </a:p>
        </p:txBody>
      </p:sp>
      <p:sp>
        <p:nvSpPr>
          <p:cNvPr id="5" name="Footer Placeholder 4">
            <a:extLst>
              <a:ext uri="{FF2B5EF4-FFF2-40B4-BE49-F238E27FC236}">
                <a16:creationId xmlns:a16="http://schemas.microsoft.com/office/drawing/2014/main" id="{781AA63C-F6CB-4767-9084-0220579ED9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217B39-BDDE-47E1-B2F7-45BAB685C71C}"/>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223252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9AF3E-AE3A-48E5-B465-504F6A758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9EADB-3325-4DF5-999C-33CE510C25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9683A0-261C-4FDE-960A-FE94DE3A2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126705-44E1-4D00-B99E-85F367B5D9A3}"/>
              </a:ext>
            </a:extLst>
          </p:cNvPr>
          <p:cNvSpPr>
            <a:spLocks noGrp="1"/>
          </p:cNvSpPr>
          <p:nvPr>
            <p:ph type="dt" sz="half" idx="10"/>
          </p:nvPr>
        </p:nvSpPr>
        <p:spPr/>
        <p:txBody>
          <a:bodyPr/>
          <a:lstStyle/>
          <a:p>
            <a:fld id="{28D4A231-1C46-4550-9C8B-B7F2AEAEB60D}" type="datetimeFigureOut">
              <a:rPr lang="en-US" smtClean="0"/>
              <a:t>6/20/2022</a:t>
            </a:fld>
            <a:endParaRPr lang="en-US" dirty="0"/>
          </a:p>
        </p:txBody>
      </p:sp>
      <p:sp>
        <p:nvSpPr>
          <p:cNvPr id="6" name="Footer Placeholder 5">
            <a:extLst>
              <a:ext uri="{FF2B5EF4-FFF2-40B4-BE49-F238E27FC236}">
                <a16:creationId xmlns:a16="http://schemas.microsoft.com/office/drawing/2014/main" id="{7BB8B673-90D2-43C1-9C6D-628AFCE957C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364037-D2FD-4873-9A5B-DC324F4DCC44}"/>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86923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E886-F7C1-43E8-B633-3479D84DDC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BD5891-F8A4-4F54-8648-D3FAA3BAA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95DC10-5C2F-41D6-9873-A598E77D6D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638F65-E448-4C37-AFE0-25115867BB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B02225-1A5F-4832-84DE-D754104FE8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B0859A-42C4-47C9-ADF9-899F1D19242C}"/>
              </a:ext>
            </a:extLst>
          </p:cNvPr>
          <p:cNvSpPr>
            <a:spLocks noGrp="1"/>
          </p:cNvSpPr>
          <p:nvPr>
            <p:ph type="dt" sz="half" idx="10"/>
          </p:nvPr>
        </p:nvSpPr>
        <p:spPr/>
        <p:txBody>
          <a:bodyPr/>
          <a:lstStyle/>
          <a:p>
            <a:fld id="{28D4A231-1C46-4550-9C8B-B7F2AEAEB60D}" type="datetimeFigureOut">
              <a:rPr lang="en-US" smtClean="0"/>
              <a:t>6/20/2022</a:t>
            </a:fld>
            <a:endParaRPr lang="en-US" dirty="0"/>
          </a:p>
        </p:txBody>
      </p:sp>
      <p:sp>
        <p:nvSpPr>
          <p:cNvPr id="8" name="Footer Placeholder 7">
            <a:extLst>
              <a:ext uri="{FF2B5EF4-FFF2-40B4-BE49-F238E27FC236}">
                <a16:creationId xmlns:a16="http://schemas.microsoft.com/office/drawing/2014/main" id="{8729B6DA-CC40-4075-BBA1-61A0DF192D3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DF2BC5-6C39-4E3C-B48A-883C4B0EE259}"/>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176474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7F38-FD4E-48FB-9C57-309B2688E8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379E18-0BDD-4A93-8A2F-4700CA60827B}"/>
              </a:ext>
            </a:extLst>
          </p:cNvPr>
          <p:cNvSpPr>
            <a:spLocks noGrp="1"/>
          </p:cNvSpPr>
          <p:nvPr>
            <p:ph type="dt" sz="half" idx="10"/>
          </p:nvPr>
        </p:nvSpPr>
        <p:spPr/>
        <p:txBody>
          <a:bodyPr/>
          <a:lstStyle/>
          <a:p>
            <a:fld id="{28D4A231-1C46-4550-9C8B-B7F2AEAEB60D}" type="datetimeFigureOut">
              <a:rPr lang="en-US" smtClean="0"/>
              <a:t>6/20/2022</a:t>
            </a:fld>
            <a:endParaRPr lang="en-US" dirty="0"/>
          </a:p>
        </p:txBody>
      </p:sp>
      <p:sp>
        <p:nvSpPr>
          <p:cNvPr id="4" name="Footer Placeholder 3">
            <a:extLst>
              <a:ext uri="{FF2B5EF4-FFF2-40B4-BE49-F238E27FC236}">
                <a16:creationId xmlns:a16="http://schemas.microsoft.com/office/drawing/2014/main" id="{56853FA4-6154-4C3A-848D-EA0546CB3EE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3F2C4B6-7FAF-40A6-AB98-CAC500103991}"/>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100293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615F3-0710-46B2-AC4F-D1623D5DF9EF}"/>
              </a:ext>
            </a:extLst>
          </p:cNvPr>
          <p:cNvSpPr>
            <a:spLocks noGrp="1"/>
          </p:cNvSpPr>
          <p:nvPr>
            <p:ph type="dt" sz="half" idx="10"/>
          </p:nvPr>
        </p:nvSpPr>
        <p:spPr/>
        <p:txBody>
          <a:bodyPr/>
          <a:lstStyle/>
          <a:p>
            <a:fld id="{28D4A231-1C46-4550-9C8B-B7F2AEAEB60D}" type="datetimeFigureOut">
              <a:rPr lang="en-US" smtClean="0"/>
              <a:t>6/20/2022</a:t>
            </a:fld>
            <a:endParaRPr lang="en-US" dirty="0"/>
          </a:p>
        </p:txBody>
      </p:sp>
      <p:sp>
        <p:nvSpPr>
          <p:cNvPr id="3" name="Footer Placeholder 2">
            <a:extLst>
              <a:ext uri="{FF2B5EF4-FFF2-40B4-BE49-F238E27FC236}">
                <a16:creationId xmlns:a16="http://schemas.microsoft.com/office/drawing/2014/main" id="{2816C9F1-F816-4DE0-A40C-8FCD4102085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14DAA0F-9CFA-4710-84E6-D294FEFDAA69}"/>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36202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23DF-3110-4144-BD64-CBAF99DE7E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4E66D2-87D2-4EEF-B149-FBDFCD3ED7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D62716-4F1F-4025-A801-69EAAEC20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C44CEB-D018-4266-97EA-34DB9D458494}"/>
              </a:ext>
            </a:extLst>
          </p:cNvPr>
          <p:cNvSpPr>
            <a:spLocks noGrp="1"/>
          </p:cNvSpPr>
          <p:nvPr>
            <p:ph type="dt" sz="half" idx="10"/>
          </p:nvPr>
        </p:nvSpPr>
        <p:spPr/>
        <p:txBody>
          <a:bodyPr/>
          <a:lstStyle/>
          <a:p>
            <a:fld id="{28D4A231-1C46-4550-9C8B-B7F2AEAEB60D}" type="datetimeFigureOut">
              <a:rPr lang="en-US" smtClean="0"/>
              <a:t>6/20/2022</a:t>
            </a:fld>
            <a:endParaRPr lang="en-US" dirty="0"/>
          </a:p>
        </p:txBody>
      </p:sp>
      <p:sp>
        <p:nvSpPr>
          <p:cNvPr id="6" name="Footer Placeholder 5">
            <a:extLst>
              <a:ext uri="{FF2B5EF4-FFF2-40B4-BE49-F238E27FC236}">
                <a16:creationId xmlns:a16="http://schemas.microsoft.com/office/drawing/2014/main" id="{57BCED6D-50F6-4592-B559-89946DD1BA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1CE465-3B31-45DE-84EA-2BBB332BF36E}"/>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110460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EF1A0-26F1-4838-AC15-7F33F9A16F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EE0C57-71A8-4C8F-909C-270149C9E3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CA9A8AF-1E19-4493-8493-31B731ACA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BB84F-92A5-49D8-9601-3944D5A2A7AC}"/>
              </a:ext>
            </a:extLst>
          </p:cNvPr>
          <p:cNvSpPr>
            <a:spLocks noGrp="1"/>
          </p:cNvSpPr>
          <p:nvPr>
            <p:ph type="dt" sz="half" idx="10"/>
          </p:nvPr>
        </p:nvSpPr>
        <p:spPr/>
        <p:txBody>
          <a:bodyPr/>
          <a:lstStyle/>
          <a:p>
            <a:fld id="{28D4A231-1C46-4550-9C8B-B7F2AEAEB60D}" type="datetimeFigureOut">
              <a:rPr lang="en-US" smtClean="0"/>
              <a:t>6/20/2022</a:t>
            </a:fld>
            <a:endParaRPr lang="en-US" dirty="0"/>
          </a:p>
        </p:txBody>
      </p:sp>
      <p:sp>
        <p:nvSpPr>
          <p:cNvPr id="6" name="Footer Placeholder 5">
            <a:extLst>
              <a:ext uri="{FF2B5EF4-FFF2-40B4-BE49-F238E27FC236}">
                <a16:creationId xmlns:a16="http://schemas.microsoft.com/office/drawing/2014/main" id="{5ED236E4-D428-48A7-9BA7-B71859FE04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48CE08-00B7-403A-B0E0-B091F3FFE772}"/>
              </a:ext>
            </a:extLst>
          </p:cNvPr>
          <p:cNvSpPr>
            <a:spLocks noGrp="1"/>
          </p:cNvSpPr>
          <p:nvPr>
            <p:ph type="sldNum" sz="quarter" idx="12"/>
          </p:nvPr>
        </p:nvSpPr>
        <p:spPr/>
        <p:txBody>
          <a:bodyPr/>
          <a:lstStyle/>
          <a:p>
            <a:fld id="{A512880E-0071-428B-97A6-E363F281799C}" type="slidenum">
              <a:rPr lang="en-US" smtClean="0"/>
              <a:t>‹#›</a:t>
            </a:fld>
            <a:endParaRPr lang="en-US" dirty="0"/>
          </a:p>
        </p:txBody>
      </p:sp>
    </p:spTree>
    <p:extLst>
      <p:ext uri="{BB962C8B-B14F-4D97-AF65-F5344CB8AC3E}">
        <p14:creationId xmlns:p14="http://schemas.microsoft.com/office/powerpoint/2010/main" val="100907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0">
              <a:schemeClr val="bg1"/>
            </a:gs>
            <a:gs pos="83000">
              <a:srgbClr val="F9F9F9"/>
            </a:gs>
            <a:gs pos="100000">
              <a:srgbClr val="F9F9F9"/>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38EC90-B02D-4E37-B120-3B7E04661C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58E59B-AB68-4C86-B1E8-C27A2F79E7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F83F2-08D2-45FD-B239-967A97ECA0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4A231-1C46-4550-9C8B-B7F2AEAEB60D}" type="datetimeFigureOut">
              <a:rPr lang="en-US" smtClean="0"/>
              <a:t>6/20/2022</a:t>
            </a:fld>
            <a:endParaRPr lang="en-US" dirty="0"/>
          </a:p>
        </p:txBody>
      </p:sp>
      <p:sp>
        <p:nvSpPr>
          <p:cNvPr id="5" name="Footer Placeholder 4">
            <a:extLst>
              <a:ext uri="{FF2B5EF4-FFF2-40B4-BE49-F238E27FC236}">
                <a16:creationId xmlns:a16="http://schemas.microsoft.com/office/drawing/2014/main" id="{B0453822-683D-4983-AE86-B0C4D383D6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DAFE09E-96A9-40F0-A5C7-A06632638F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2880E-0071-428B-97A6-E363F281799C}" type="slidenum">
              <a:rPr lang="en-US" smtClean="0"/>
              <a:t>‹#›</a:t>
            </a:fld>
            <a:endParaRPr lang="en-US" dirty="0"/>
          </a:p>
        </p:txBody>
      </p:sp>
    </p:spTree>
    <p:extLst>
      <p:ext uri="{BB962C8B-B14F-4D97-AF65-F5344CB8AC3E}">
        <p14:creationId xmlns:p14="http://schemas.microsoft.com/office/powerpoint/2010/main" val="1625536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hud.gov/program_offices/comm_planning/cdb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https://www.youtube.com/embed/6z4wdiKJPG8"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diagramData" Target="../diagrams/data22.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17" Type="http://schemas.microsoft.com/office/2007/relationships/diagramDrawing" Target="../diagrams/drawing22.xml"/><Relationship Id="rId2" Type="http://schemas.openxmlformats.org/officeDocument/2006/relationships/notesSlide" Target="../notesSlides/notesSlide41.xml"/><Relationship Id="rId16" Type="http://schemas.openxmlformats.org/officeDocument/2006/relationships/diagramColors" Target="../diagrams/colors22.xml"/><Relationship Id="rId1" Type="http://schemas.openxmlformats.org/officeDocument/2006/relationships/slideLayout" Target="../slideLayouts/slideLayout1.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5" Type="http://schemas.openxmlformats.org/officeDocument/2006/relationships/diagramQuickStyle" Target="../diagrams/quickStyle22.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 Id="rId14" Type="http://schemas.openxmlformats.org/officeDocument/2006/relationships/diagramLayout" Target="../diagrams/layout2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xml.rels><?xml version="1.0" encoding="UTF-8" standalone="yes"?>
<Relationships xmlns="http://schemas.openxmlformats.org/package/2006/relationships"><Relationship Id="rId3" Type="http://schemas.openxmlformats.org/officeDocument/2006/relationships/hyperlink" Target="https://www.hud.gov/program_offices/administration/hudclips/handbooks/cpd/6509.2"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hyperlink" Target="https://rates.psc.gov/" TargetMode="External"/><Relationship Id="rId3" Type="http://schemas.openxmlformats.org/officeDocument/2006/relationships/hyperlink" Target="https://www.ecfr.gov/current/title-2/subtitle-A/chapter-II/part-200/subpart-E" TargetMode="External"/><Relationship Id="rId7" Type="http://schemas.openxmlformats.org/officeDocument/2006/relationships/hyperlink" Target="https://www.dol.gov/agencies/oasam/centers-offices/office-of-the-senior-procurement-executive/cost-price-determination-division/guide-for-indirect-cost-rate-determination-for-nonprofit"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hyperlink" Target="https://www.ecfr.gov/current/title-2/subtitle-A/chapter-II/part-200/appendix-Appendix%20VII%20to%20Part%20200" TargetMode="External"/><Relationship Id="rId5" Type="http://schemas.openxmlformats.org/officeDocument/2006/relationships/hyperlink" Target="https://www.ecfr.gov/current/title-2/subtitle-A/chapter-II/part-200/appendix-Appendix%20V%20to%20Part%20200" TargetMode="External"/><Relationship Id="rId10" Type="http://schemas.openxmlformats.org/officeDocument/2006/relationships/hyperlink" Target="https://www.whitehouse.gov/wp-content/uploads/2021/08/OMB-2021-Compliance-Supplement_Final_V2.pdf" TargetMode="External"/><Relationship Id="rId4" Type="http://schemas.openxmlformats.org/officeDocument/2006/relationships/hyperlink" Target="https://www.ecfr.gov/current/title-2/subtitle-A/chapter-II/part-200/appendix-Appendix%20IV%20to%20Part%20200" TargetMode="External"/><Relationship Id="rId9" Type="http://schemas.openxmlformats.org/officeDocument/2006/relationships/hyperlink" Target="https://www.hud.gov/program_offices/administration/hudclips/handbooks/cpd/6509.2"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533399" y="640080"/>
            <a:ext cx="11070771" cy="3149600"/>
          </a:xfrm>
          <a:prstGeom prst="rect">
            <a:avLst/>
          </a:prstGeom>
          <a:noFill/>
          <a:ln w="9525">
            <a:noFill/>
            <a:miter lim="800000"/>
            <a:headEnd/>
            <a:tailEnd/>
          </a:ln>
        </p:spPr>
        <p:txBody>
          <a:bodyPr anchor="ctr"/>
          <a:lstStyle/>
          <a:p>
            <a:pPr algn="ctr" defTabSz="457200" eaLnBrk="0" fontAlgn="base" hangingPunct="0">
              <a:spcBef>
                <a:spcPct val="0"/>
              </a:spcBef>
              <a:spcAft>
                <a:spcPct val="0"/>
              </a:spcAft>
              <a:defRPr/>
            </a:pPr>
            <a:endParaRPr lang="en-US" sz="4400" b="1" dirty="0">
              <a:solidFill>
                <a:prstClr val="white"/>
              </a:solidFill>
            </a:endParaRPr>
          </a:p>
          <a:p>
            <a:pPr algn="ctr" defTabSz="457200" eaLnBrk="0" fontAlgn="base" hangingPunct="0">
              <a:spcBef>
                <a:spcPct val="0"/>
              </a:spcBef>
              <a:spcAft>
                <a:spcPct val="0"/>
              </a:spcAft>
              <a:defRPr/>
            </a:pPr>
            <a:endParaRPr lang="en-US" sz="4400" b="1" dirty="0">
              <a:solidFill>
                <a:prstClr val="white"/>
              </a:solidFill>
            </a:endParaRPr>
          </a:p>
          <a:p>
            <a:pPr algn="ctr" defTabSz="457200" eaLnBrk="0" fontAlgn="base" hangingPunct="0">
              <a:spcBef>
                <a:spcPct val="0"/>
              </a:spcBef>
              <a:spcAft>
                <a:spcPct val="0"/>
              </a:spcAft>
              <a:defRPr/>
            </a:pPr>
            <a:endParaRPr lang="en-US" sz="4400" b="1" dirty="0">
              <a:solidFill>
                <a:prstClr val="white"/>
              </a:solidFill>
            </a:endParaRPr>
          </a:p>
          <a:p>
            <a:pPr algn="ctr" defTabSz="457200" eaLnBrk="0" fontAlgn="base" hangingPunct="0">
              <a:spcBef>
                <a:spcPct val="0"/>
              </a:spcBef>
              <a:spcAft>
                <a:spcPct val="0"/>
              </a:spcAft>
              <a:defRPr/>
            </a:pPr>
            <a:r>
              <a:rPr lang="en-US" sz="4400" b="1" dirty="0">
                <a:solidFill>
                  <a:prstClr val="white"/>
                </a:solidFill>
              </a:rPr>
              <a:t>Financial Management of Federal Programs</a:t>
            </a:r>
            <a:endParaRPr lang="en-US" sz="4400" b="1" dirty="0">
              <a:solidFill>
                <a:schemeClr val="bg1"/>
              </a:solidFill>
            </a:endParaRPr>
          </a:p>
          <a:p>
            <a:pPr algn="ctr" defTabSz="457200" eaLnBrk="0" fontAlgn="base" hangingPunct="0">
              <a:spcBef>
                <a:spcPct val="0"/>
              </a:spcBef>
              <a:spcAft>
                <a:spcPct val="0"/>
              </a:spcAft>
              <a:defRPr/>
            </a:pPr>
            <a:endParaRPr lang="en-US" sz="2800" b="1" i="1" dirty="0">
              <a:solidFill>
                <a:schemeClr val="bg1"/>
              </a:solidFill>
            </a:endParaRPr>
          </a:p>
          <a:p>
            <a:pPr algn="ctr" defTabSz="457200" eaLnBrk="0" fontAlgn="base" hangingPunct="0">
              <a:spcBef>
                <a:spcPct val="0"/>
              </a:spcBef>
              <a:spcAft>
                <a:spcPct val="0"/>
              </a:spcAft>
              <a:defRPr/>
            </a:pPr>
            <a:r>
              <a:rPr lang="en-US" sz="2800" b="1" i="1" dirty="0">
                <a:solidFill>
                  <a:schemeClr val="bg1"/>
                </a:solidFill>
              </a:rPr>
              <a:t>Financial Management Division</a:t>
            </a:r>
          </a:p>
          <a:p>
            <a:pPr algn="ctr" defTabSz="457200" eaLnBrk="0" fontAlgn="base" hangingPunct="0">
              <a:spcBef>
                <a:spcPct val="0"/>
              </a:spcBef>
              <a:spcAft>
                <a:spcPct val="0"/>
              </a:spcAft>
              <a:defRPr/>
            </a:pPr>
            <a:r>
              <a:rPr lang="en-US" sz="2800" b="1" i="1" dirty="0">
                <a:solidFill>
                  <a:schemeClr val="bg1"/>
                </a:solidFill>
              </a:rPr>
              <a:t>Office of Block Grant Assistance</a:t>
            </a:r>
          </a:p>
          <a:p>
            <a:pPr algn="ctr" defTabSz="457200" eaLnBrk="0" fontAlgn="base" hangingPunct="0">
              <a:spcBef>
                <a:spcPct val="0"/>
              </a:spcBef>
              <a:spcAft>
                <a:spcPct val="0"/>
              </a:spcAft>
              <a:defRPr/>
            </a:pPr>
            <a:endParaRPr lang="en-US" sz="4400" b="1" dirty="0">
              <a:solidFill>
                <a:prstClr val="white"/>
              </a:solidFill>
            </a:endParaRPr>
          </a:p>
        </p:txBody>
      </p:sp>
      <p:sp>
        <p:nvSpPr>
          <p:cNvPr id="2" name="Slide Number Placeholder 1"/>
          <p:cNvSpPr>
            <a:spLocks noGrp="1"/>
          </p:cNvSpPr>
          <p:nvPr>
            <p:ph type="sldNum" sz="quarter" idx="10"/>
          </p:nvPr>
        </p:nvSpPr>
        <p:spPr/>
        <p:txBody>
          <a:bodyPr/>
          <a:lstStyle/>
          <a:p>
            <a:pPr>
              <a:defRPr/>
            </a:pPr>
            <a:r>
              <a:rPr lang="en-US">
                <a:solidFill>
                  <a:prstClr val="white"/>
                </a:solidFill>
                <a:latin typeface="Calibri"/>
              </a:rPr>
              <a:t>Slide </a:t>
            </a:r>
            <a:fld id="{172E1125-B056-45A6-A3EC-D3E4BEFF6A0A}" type="slidenum">
              <a:rPr lang="en-US" smtClean="0">
                <a:solidFill>
                  <a:prstClr val="white"/>
                </a:solidFill>
                <a:latin typeface="Calibri"/>
              </a:rPr>
              <a:pPr>
                <a:defRPr/>
              </a:pPr>
              <a:t>1</a:t>
            </a:fld>
            <a:endParaRPr lang="en-US" dirty="0">
              <a:solidFill>
                <a:prstClr val="white"/>
              </a:solidFill>
              <a:latin typeface="Calibri"/>
            </a:endParaRPr>
          </a:p>
        </p:txBody>
      </p:sp>
    </p:spTree>
    <p:extLst>
      <p:ext uri="{BB962C8B-B14F-4D97-AF65-F5344CB8AC3E}">
        <p14:creationId xmlns:p14="http://schemas.microsoft.com/office/powerpoint/2010/main" val="4176299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latin typeface="+mn-lt"/>
              </a:rPr>
              <a:t>Pre-Pandemic Timeliness Process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162050" y="2027215"/>
            <a:ext cx="10359390" cy="3104855"/>
          </a:xfrm>
        </p:spPr>
        <p:txBody>
          <a:bodyPr>
            <a:normAutofit/>
          </a:bodyPr>
          <a:lstStyle/>
          <a:p>
            <a:pPr algn="l"/>
            <a:r>
              <a:rPr lang="en-US" sz="2000" b="0" i="0" dirty="0">
                <a:solidFill>
                  <a:srgbClr val="333333"/>
                </a:solidFill>
                <a:effectLst/>
                <a:latin typeface="Open Sans" panose="020B0606030504020204" pitchFamily="34" charset="0"/>
              </a:rPr>
              <a:t>Established in November 2001 with the “</a:t>
            </a:r>
            <a:r>
              <a:rPr lang="en-US" sz="2000" b="0" i="0" dirty="0" err="1">
                <a:solidFill>
                  <a:srgbClr val="333333"/>
                </a:solidFill>
                <a:effectLst/>
                <a:latin typeface="Open Sans" panose="020B0606030504020204" pitchFamily="34" charset="0"/>
              </a:rPr>
              <a:t>Bernardi</a:t>
            </a:r>
            <a:r>
              <a:rPr lang="en-US" sz="2000" b="0" i="0" dirty="0">
                <a:solidFill>
                  <a:srgbClr val="333333"/>
                </a:solidFill>
                <a:effectLst/>
                <a:latin typeface="Open Sans" panose="020B0606030504020204" pitchFamily="34" charset="0"/>
              </a:rPr>
              <a:t> memo” </a:t>
            </a:r>
          </a:p>
          <a:p>
            <a:pPr algn="l"/>
            <a:r>
              <a:rPr lang="en-US" sz="2000" b="0" i="0" dirty="0">
                <a:solidFill>
                  <a:srgbClr val="333333"/>
                </a:solidFill>
                <a:effectLst/>
                <a:latin typeface="Open Sans" panose="020B0606030504020204" pitchFamily="34" charset="0"/>
              </a:rPr>
              <a:t>“Use it or lose it” policy – if a grantee does not use its funds in a timely manner, its grant will be reduced</a:t>
            </a:r>
          </a:p>
          <a:p>
            <a:pPr algn="l"/>
            <a:r>
              <a:rPr lang="en-US" sz="2000" b="0" i="0" dirty="0">
                <a:solidFill>
                  <a:srgbClr val="333333"/>
                </a:solidFill>
                <a:effectLst/>
                <a:latin typeface="Open Sans" panose="020B0606030504020204" pitchFamily="34" charset="0"/>
              </a:rPr>
              <a:t>First year – warning letter; second consecutive year – grant reduction</a:t>
            </a:r>
          </a:p>
          <a:p>
            <a:pPr algn="l"/>
            <a:r>
              <a:rPr lang="en-US" sz="2000" b="0" i="0" dirty="0">
                <a:solidFill>
                  <a:srgbClr val="333333"/>
                </a:solidFill>
                <a:effectLst/>
                <a:latin typeface="Open Sans" panose="020B0606030504020204" pitchFamily="34" charset="0"/>
              </a:rPr>
              <a:t>Exceptions only allowed for circumstances beyond a grantee’s reasonable control</a:t>
            </a:r>
          </a:p>
          <a:p>
            <a:pPr algn="l"/>
            <a:r>
              <a:rPr lang="en-US" sz="2000" b="0" i="0" dirty="0">
                <a:solidFill>
                  <a:srgbClr val="333333"/>
                </a:solidFill>
                <a:effectLst/>
                <a:latin typeface="Open Sans" panose="020B0606030504020204" pitchFamily="34" charset="0"/>
              </a:rPr>
              <a:t>Further strengthened in January 2017 following 2013 OIG audit that recommended that CPD establish written procedures and improve its documentation, particularly regarding sanction/exception determinations for twice-untimely grantees</a:t>
            </a:r>
          </a:p>
          <a:p>
            <a:pPr algn="l"/>
            <a:endParaRPr lang="en-US" sz="2000" b="0" i="0" dirty="0">
              <a:solidFill>
                <a:srgbClr val="333333"/>
              </a:solidFill>
              <a:effectLst/>
              <a:latin typeface="Open Sans" panose="020B0606030504020204" pitchFamily="34" charset="0"/>
            </a:endParaRPr>
          </a:p>
          <a:p>
            <a:pPr algn="l"/>
            <a:endParaRPr lang="en-US" sz="2800" dirty="0">
              <a:cs typeface="Times New Roman" panose="02020603050405020304" pitchFamily="18" charset="0"/>
            </a:endParaRP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771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latin typeface="+mn-lt"/>
              </a:rPr>
              <a:t>Timeliness During FY20-21</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162050" y="2027215"/>
            <a:ext cx="10359390" cy="3104855"/>
          </a:xfrm>
        </p:spPr>
        <p:txBody>
          <a:bodyPr>
            <a:normAutofit/>
          </a:bodyPr>
          <a:lstStyle/>
          <a:p>
            <a:pPr algn="l"/>
            <a:r>
              <a:rPr lang="en-US" sz="2000" b="0" i="0" dirty="0">
                <a:solidFill>
                  <a:srgbClr val="333333"/>
                </a:solidFill>
                <a:effectLst/>
                <a:latin typeface="Open Sans" panose="020B0606030504020204" pitchFamily="34" charset="0"/>
              </a:rPr>
              <a:t>Corrective actions suspended in the CDBG-CV Notice, effective January 21, 2020</a:t>
            </a:r>
          </a:p>
          <a:p>
            <a:pPr algn="l"/>
            <a:r>
              <a:rPr lang="en-US" sz="2000" b="0" i="0" dirty="0">
                <a:solidFill>
                  <a:srgbClr val="333333"/>
                </a:solidFill>
                <a:effectLst/>
                <a:latin typeface="Open Sans" panose="020B0606030504020204" pitchFamily="34" charset="0"/>
              </a:rPr>
              <a:t>Suspension does not eliminate timeliness regulation at 24 CFR 570.902</a:t>
            </a:r>
          </a:p>
          <a:p>
            <a:pPr algn="l"/>
            <a:r>
              <a:rPr lang="en-US" sz="2000" b="0" i="0" dirty="0">
                <a:solidFill>
                  <a:srgbClr val="333333"/>
                </a:solidFill>
                <a:effectLst/>
                <a:latin typeface="Open Sans" panose="020B0606030504020204" pitchFamily="34" charset="0"/>
              </a:rPr>
              <a:t>HUD still ran reports and notified grantees of deficiencies</a:t>
            </a:r>
          </a:p>
          <a:p>
            <a:pPr algn="l"/>
            <a:r>
              <a:rPr lang="en-US" sz="2000" b="0" i="0" dirty="0">
                <a:solidFill>
                  <a:srgbClr val="333333"/>
                </a:solidFill>
                <a:effectLst/>
                <a:latin typeface="Open Sans" panose="020B0606030504020204" pitchFamily="34" charset="0"/>
              </a:rPr>
              <a:t>Suspension was extended several times in 2020 and 2021 and expired on September 30, 2021</a:t>
            </a:r>
          </a:p>
          <a:p>
            <a:pPr algn="l"/>
            <a:endParaRPr lang="en-US" sz="2800" dirty="0">
              <a:cs typeface="Times New Roman" panose="02020603050405020304" pitchFamily="18" charset="0"/>
            </a:endParaRP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34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latin typeface="+mn-lt"/>
              </a:rPr>
              <a:t>Overall Ongoing Grantee Compliance</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162050" y="2027215"/>
            <a:ext cx="10359390" cy="3104855"/>
          </a:xfrm>
        </p:spPr>
        <p:txBody>
          <a:bodyPr>
            <a:normAutofit/>
          </a:bodyPr>
          <a:lstStyle/>
          <a:p>
            <a:pPr algn="l"/>
            <a:r>
              <a:rPr lang="en-US" sz="2000" dirty="0"/>
              <a:t>For the vast majority of grantees, timely expenditure is not an issue</a:t>
            </a:r>
          </a:p>
          <a:p>
            <a:pPr algn="l"/>
            <a:r>
              <a:rPr lang="en-US" sz="2000" dirty="0"/>
              <a:t>December 31, 2019, last test date before the pandemic</a:t>
            </a:r>
          </a:p>
          <a:p>
            <a:pPr algn="l"/>
            <a:r>
              <a:rPr lang="en-US" sz="2000" dirty="0"/>
              <a:t>August 2, 2021, last test date before the corrective actions suspension was lifted.</a:t>
            </a:r>
          </a:p>
          <a:p>
            <a:pPr algn="l"/>
            <a:endParaRPr lang="en-US" sz="2400" dirty="0"/>
          </a:p>
          <a:p>
            <a:pPr algn="l"/>
            <a:endParaRPr lang="en-US" sz="2800" dirty="0">
              <a:cs typeface="Times New Roman" panose="02020603050405020304" pitchFamily="18" charset="0"/>
            </a:endParaRP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9">
            <a:extLst>
              <a:ext uri="{FF2B5EF4-FFF2-40B4-BE49-F238E27FC236}">
                <a16:creationId xmlns:a16="http://schemas.microsoft.com/office/drawing/2014/main" id="{E1739DFA-E10F-193B-602C-156F709B3D95}"/>
              </a:ext>
            </a:extLst>
          </p:cNvPr>
          <p:cNvGraphicFramePr>
            <a:graphicFrameLocks noGrp="1"/>
          </p:cNvGraphicFramePr>
          <p:nvPr>
            <p:extLst>
              <p:ext uri="{D42A27DB-BD31-4B8C-83A1-F6EECF244321}">
                <p14:modId xmlns:p14="http://schemas.microsoft.com/office/powerpoint/2010/main" val="1129620150"/>
              </p:ext>
            </p:extLst>
          </p:nvPr>
        </p:nvGraphicFramePr>
        <p:xfrm>
          <a:off x="3657600" y="3722527"/>
          <a:ext cx="3810000" cy="2255604"/>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575026539"/>
                    </a:ext>
                  </a:extLst>
                </a:gridCol>
                <a:gridCol w="1905000">
                  <a:extLst>
                    <a:ext uri="{9D8B030D-6E8A-4147-A177-3AD203B41FA5}">
                      <a16:colId xmlns:a16="http://schemas.microsoft.com/office/drawing/2014/main" val="3636854035"/>
                    </a:ext>
                  </a:extLst>
                </a:gridCol>
              </a:tblGrid>
              <a:tr h="1028386">
                <a:tc>
                  <a:txBody>
                    <a:bodyPr/>
                    <a:lstStyle/>
                    <a:p>
                      <a:r>
                        <a:rPr lang="en-US" sz="2400" dirty="0">
                          <a:latin typeface="Arial" panose="020B0604020202020204" pitchFamily="34" charset="0"/>
                          <a:cs typeface="Arial" panose="020B0604020202020204" pitchFamily="34" charset="0"/>
                        </a:rPr>
                        <a:t>12/31/2019</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Test Date</a:t>
                      </a:r>
                    </a:p>
                  </a:txBody>
                  <a:tcPr/>
                </a:tc>
                <a:tc>
                  <a:txBody>
                    <a:bodyPr/>
                    <a:lstStyle/>
                    <a:p>
                      <a:r>
                        <a:rPr lang="en-US" sz="2400" dirty="0">
                          <a:latin typeface="Arial" panose="020B0604020202020204" pitchFamily="34" charset="0"/>
                          <a:cs typeface="Arial" panose="020B0604020202020204" pitchFamily="34" charset="0"/>
                        </a:rPr>
                        <a:t>8/2/2021</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Test Date</a:t>
                      </a:r>
                    </a:p>
                  </a:txBody>
                  <a:tcPr/>
                </a:tc>
                <a:extLst>
                  <a:ext uri="{0D108BD9-81ED-4DB2-BD59-A6C34878D82A}">
                    <a16:rowId xmlns:a16="http://schemas.microsoft.com/office/drawing/2014/main" val="1919997950"/>
                  </a:ext>
                </a:extLst>
              </a:tr>
              <a:tr h="1227218">
                <a:tc>
                  <a:txBody>
                    <a:bodyPr/>
                    <a:lstStyle/>
                    <a:p>
                      <a:r>
                        <a:rPr lang="en-US" sz="2800" dirty="0">
                          <a:latin typeface="Arial" panose="020B0604020202020204" pitchFamily="34" charset="0"/>
                          <a:cs typeface="Arial" panose="020B0604020202020204" pitchFamily="34" charset="0"/>
                        </a:rPr>
                        <a:t>10.6% Untimely</a:t>
                      </a:r>
                    </a:p>
                  </a:txBody>
                  <a:tcPr/>
                </a:tc>
                <a:tc>
                  <a:txBody>
                    <a:bodyPr/>
                    <a:lstStyle/>
                    <a:p>
                      <a:r>
                        <a:rPr lang="en-US" sz="2800" dirty="0">
                          <a:latin typeface="Arial" panose="020B0604020202020204" pitchFamily="34" charset="0"/>
                          <a:cs typeface="Arial" panose="020B0604020202020204" pitchFamily="34" charset="0"/>
                        </a:rPr>
                        <a:t>38.9% Untimely</a:t>
                      </a:r>
                    </a:p>
                  </a:txBody>
                  <a:tcPr/>
                </a:tc>
                <a:extLst>
                  <a:ext uri="{0D108BD9-81ED-4DB2-BD59-A6C34878D82A}">
                    <a16:rowId xmlns:a16="http://schemas.microsoft.com/office/drawing/2014/main" val="3586777352"/>
                  </a:ext>
                </a:extLst>
              </a:tr>
            </a:tbl>
          </a:graphicData>
        </a:graphic>
      </p:graphicFrame>
    </p:spTree>
    <p:extLst>
      <p:ext uri="{BB962C8B-B14F-4D97-AF65-F5344CB8AC3E}">
        <p14:creationId xmlns:p14="http://schemas.microsoft.com/office/powerpoint/2010/main" val="2355869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latin typeface="+mn-lt"/>
              </a:rPr>
              <a:t>Restarting the Corrective Actions Process for Untimely Expenditure</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162050" y="2027215"/>
            <a:ext cx="10359390" cy="3104855"/>
          </a:xfrm>
        </p:spPr>
        <p:txBody>
          <a:bodyPr>
            <a:normAutofit fontScale="85000" lnSpcReduction="10000"/>
          </a:bodyPr>
          <a:lstStyle/>
          <a:p>
            <a:pPr marL="0" indent="0" algn="l">
              <a:buNone/>
            </a:pPr>
            <a:r>
              <a:rPr lang="en-US" sz="2800" spc="-15" dirty="0">
                <a:ea typeface="Times New Roman" panose="02020603050405020304" pitchFamily="18" charset="0"/>
              </a:rPr>
              <a:t>October 21, 2021 memo: </a:t>
            </a:r>
            <a:r>
              <a:rPr lang="en-US" sz="2800" b="1" i="1" spc="-15" dirty="0">
                <a:ea typeface="Times New Roman" panose="02020603050405020304" pitchFamily="18" charset="0"/>
              </a:rPr>
              <a:t>Restarting the Corrective Actions Process for Untimely Expenditure</a:t>
            </a:r>
          </a:p>
          <a:p>
            <a:pPr marL="0" indent="0" algn="l">
              <a:buNone/>
            </a:pPr>
            <a:r>
              <a:rPr lang="en-US" sz="1800" u="sng" dirty="0">
                <a:solidFill>
                  <a:srgbClr val="000000"/>
                </a:solidFill>
                <a:effectLst/>
                <a:ea typeface="Calibri" panose="020F0502020204030204" pitchFamily="34" charset="0"/>
                <a:hlinkClick r:id="rId3"/>
              </a:rPr>
              <a:t>https://www.hud.gov/program_offices/comm_planning/cdbg</a:t>
            </a:r>
            <a:endParaRPr lang="en-US" sz="1800" b="1" i="1" spc="-15" dirty="0">
              <a:ea typeface="Times New Roman" panose="02020603050405020304" pitchFamily="18" charset="0"/>
            </a:endParaRPr>
          </a:p>
          <a:p>
            <a:pPr marL="0" indent="0" algn="l">
              <a:buNone/>
            </a:pPr>
            <a:endParaRPr lang="en-US" sz="2400" b="1" u="sng" spc="-15" dirty="0">
              <a:ea typeface="Times New Roman" panose="02020603050405020304" pitchFamily="18" charset="0"/>
            </a:endParaRPr>
          </a:p>
          <a:p>
            <a:pPr marL="0" indent="0" algn="l">
              <a:buNone/>
            </a:pPr>
            <a:r>
              <a:rPr lang="en-US" sz="2400" b="1" u="sng" spc="-15" dirty="0">
                <a:ea typeface="Times New Roman" panose="02020603050405020304" pitchFamily="18" charset="0"/>
              </a:rPr>
              <a:t>Goal</a:t>
            </a:r>
            <a:r>
              <a:rPr lang="en-US" sz="2400" spc="-15" dirty="0">
                <a:ea typeface="Times New Roman" panose="02020603050405020304" pitchFamily="18" charset="0"/>
              </a:rPr>
              <a:t>: </a:t>
            </a:r>
            <a:r>
              <a:rPr lang="en-US" sz="2400" spc="-15" dirty="0">
                <a:ea typeface="Times New Roman" panose="02020603050405020304" pitchFamily="18" charset="0"/>
                <a:cs typeface="Times New Roman" panose="02020603050405020304" pitchFamily="18" charset="0"/>
              </a:rPr>
              <a:t>T</a:t>
            </a:r>
            <a:r>
              <a:rPr lang="en-US" sz="2400" dirty="0">
                <a:ea typeface="Calibri" panose="020F0502020204030204" pitchFamily="34" charset="0"/>
                <a:cs typeface="Times New Roman" panose="02020603050405020304" pitchFamily="18" charset="0"/>
              </a:rPr>
              <a:t>o address the expenditure challenges that many grantees are facing right now and to lessen the administrative burdens on HUD personnel in Headquarters and the Field.</a:t>
            </a:r>
          </a:p>
          <a:p>
            <a:pPr marL="0" indent="0" algn="l">
              <a:buNone/>
            </a:pPr>
            <a:endParaRPr lang="en-US" sz="2400" dirty="0">
              <a:ea typeface="Calibri" panose="020F0502020204030204" pitchFamily="34" charset="0"/>
              <a:cs typeface="Times New Roman" panose="02020603050405020304" pitchFamily="18" charset="0"/>
            </a:endParaRPr>
          </a:p>
          <a:p>
            <a:pPr marL="857250" lvl="1" indent="-514350" algn="l">
              <a:buAutoNum type="arabicPeriod"/>
            </a:pPr>
            <a:r>
              <a:rPr lang="en-US" sz="2400" spc="-15" dirty="0">
                <a:ea typeface="Times New Roman" panose="02020603050405020304" pitchFamily="18" charset="0"/>
              </a:rPr>
              <a:t>The corrective action suspension for violations of the CDBG timeliness standard has ended.</a:t>
            </a:r>
          </a:p>
          <a:p>
            <a:pPr marL="857250" lvl="1" indent="-514350" algn="l">
              <a:buAutoNum type="arabicPeriod"/>
            </a:pPr>
            <a:r>
              <a:rPr lang="en-US" sz="2400" spc="-15" dirty="0">
                <a:ea typeface="Times New Roman" panose="02020603050405020304" pitchFamily="18" charset="0"/>
              </a:rPr>
              <a:t>Corrective Action procedures have been modified </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94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latin typeface="+mn-lt"/>
              </a:rPr>
              <a:t>Modification CDBG Timeliness Corrective Actions for the Next Two Years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162050" y="2027215"/>
            <a:ext cx="10359390" cy="3104855"/>
          </a:xfrm>
        </p:spPr>
        <p:txBody>
          <a:bodyPr>
            <a:normAutofit fontScale="40000" lnSpcReduction="20000"/>
          </a:bodyPr>
          <a:lstStyle/>
          <a:p>
            <a:pPr algn="l">
              <a:lnSpc>
                <a:spcPct val="120000"/>
              </a:lnSpc>
            </a:pPr>
            <a:r>
              <a:rPr lang="en-US" sz="3800" dirty="0">
                <a:ea typeface="Calibri" panose="020F0502020204030204" pitchFamily="34" charset="0"/>
              </a:rPr>
              <a:t>For most grantees, FY 2019, FY 2022, and FY 2023 are treated as consecutive years. </a:t>
            </a:r>
          </a:p>
          <a:p>
            <a:pPr algn="l">
              <a:lnSpc>
                <a:spcPct val="120000"/>
              </a:lnSpc>
            </a:pPr>
            <a:endParaRPr lang="en-US" sz="2500" dirty="0">
              <a:ea typeface="Calibri" panose="020F0502020204030204" pitchFamily="34" charset="0"/>
            </a:endParaRPr>
          </a:p>
          <a:p>
            <a:pPr lvl="1" algn="l">
              <a:lnSpc>
                <a:spcPct val="120000"/>
              </a:lnSpc>
            </a:pPr>
            <a:r>
              <a:rPr lang="en-US" sz="2900" dirty="0"/>
              <a:t>However, for grantees with a January 1, February 1, and March 1 program year start dates (i.e. timeliness test pre-1/21/2020), FY 2020, FY 2022, and FY 2023 will be treated as consecutive years.  </a:t>
            </a:r>
          </a:p>
          <a:p>
            <a:pPr algn="l">
              <a:lnSpc>
                <a:spcPct val="120000"/>
              </a:lnSpc>
            </a:pPr>
            <a:endParaRPr lang="en-US" sz="2800" dirty="0"/>
          </a:p>
          <a:p>
            <a:pPr marL="0" indent="0" algn="l">
              <a:lnSpc>
                <a:spcPct val="120000"/>
              </a:lnSpc>
              <a:buNone/>
            </a:pPr>
            <a:r>
              <a:rPr lang="en-US" sz="3800" b="1" i="1" dirty="0">
                <a:ea typeface="Calibri" panose="020F0502020204030204" pitchFamily="34" charset="0"/>
              </a:rPr>
              <a:t>HUD will not factor into the potential corrective action the timeliness status of grantees for FY 2020 (post 1/21/2020) and FY 2021.</a:t>
            </a:r>
          </a:p>
          <a:p>
            <a:pPr algn="l">
              <a:lnSpc>
                <a:spcPct val="120000"/>
              </a:lnSpc>
            </a:pPr>
            <a:endParaRPr lang="en-US" sz="3800" dirty="0">
              <a:ea typeface="Calibri" panose="020F0502020204030204" pitchFamily="34" charset="0"/>
            </a:endParaRPr>
          </a:p>
          <a:p>
            <a:pPr marL="0" indent="0" algn="l">
              <a:lnSpc>
                <a:spcPct val="120000"/>
              </a:lnSpc>
              <a:buNone/>
            </a:pPr>
            <a:r>
              <a:rPr lang="en-US" sz="3800" b="1" dirty="0">
                <a:ea typeface="Calibri" panose="020F0502020204030204" pitchFamily="34" charset="0"/>
                <a:cs typeface="Times New Roman" panose="02020603050405020304" pitchFamily="18" charset="0"/>
              </a:rPr>
              <a:t>In effect for a two-year period: </a:t>
            </a:r>
            <a:r>
              <a:rPr lang="en-US" sz="3800" dirty="0">
                <a:ea typeface="Calibri" panose="020F0502020204030204" pitchFamily="34" charset="0"/>
                <a:cs typeface="Times New Roman" panose="02020603050405020304" pitchFamily="18" charset="0"/>
              </a:rPr>
              <a:t>Begin October 1, 2021(FY2022) and conclude on September 30, 2023 (FY 2023) </a:t>
            </a:r>
          </a:p>
          <a:p>
            <a:pPr marL="0" indent="0" algn="l">
              <a:buNone/>
            </a:pPr>
            <a:r>
              <a:rPr lang="en-US" sz="2800" dirty="0">
                <a:ea typeface="Calibri" panose="020F0502020204030204" pitchFamily="34" charset="0"/>
              </a:rPr>
              <a:t> </a:t>
            </a:r>
            <a:endParaRPr lang="en-US" sz="2800" dirty="0"/>
          </a:p>
          <a:p>
            <a:pPr algn="l"/>
            <a:endParaRPr lang="en-US" sz="2800" dirty="0">
              <a:cs typeface="Times New Roman" panose="02020603050405020304" pitchFamily="18" charset="0"/>
            </a:endParaRP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166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latin typeface="+mn-lt"/>
              </a:rPr>
              <a:t>The New Process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162050" y="2027215"/>
            <a:ext cx="10359390" cy="3104855"/>
          </a:xfrm>
        </p:spPr>
        <p:txBody>
          <a:bodyPr>
            <a:normAutofit/>
          </a:bodyPr>
          <a:lstStyle/>
          <a:p>
            <a:pPr algn="l"/>
            <a:r>
              <a:rPr lang="en-US" sz="2000" b="1" dirty="0">
                <a:ea typeface="Calibri" panose="020F0502020204030204" pitchFamily="34" charset="0"/>
                <a:cs typeface="Times New Roman" panose="02020603050405020304" pitchFamily="18" charset="0"/>
              </a:rPr>
              <a:t>CDBG Timeliness Status Table (2/1/2020 Test Date or later)</a:t>
            </a:r>
          </a:p>
          <a:p>
            <a:pPr algn="l"/>
            <a:endParaRPr lang="en-US" sz="2800" dirty="0">
              <a:cs typeface="Times New Roman" panose="02020603050405020304" pitchFamily="18" charset="0"/>
            </a:endParaRP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A12FF4D6-F538-0C19-228D-E9F191F269BD}"/>
              </a:ext>
            </a:extLst>
          </p:cNvPr>
          <p:cNvGraphicFramePr>
            <a:graphicFrameLocks noChangeAspect="1"/>
          </p:cNvGraphicFramePr>
          <p:nvPr/>
        </p:nvGraphicFramePr>
        <p:xfrm>
          <a:off x="744538" y="2743201"/>
          <a:ext cx="9174163" cy="3522663"/>
        </p:xfrm>
        <a:graphic>
          <a:graphicData uri="http://schemas.openxmlformats.org/presentationml/2006/ole">
            <mc:AlternateContent xmlns:mc="http://schemas.openxmlformats.org/markup-compatibility/2006">
              <mc:Choice xmlns:v="urn:schemas-microsoft-com:vml" Requires="v">
                <p:oleObj name="Document" r:id="rId3" imgW="6317846" imgH="2427034" progId="Word.Document.12">
                  <p:embed/>
                </p:oleObj>
              </mc:Choice>
              <mc:Fallback>
                <p:oleObj name="Document" r:id="rId3" imgW="6317846" imgH="2427034" progId="Word.Document.12">
                  <p:embed/>
                  <p:pic>
                    <p:nvPicPr>
                      <p:cNvPr id="5" name="Object 4">
                        <a:extLst>
                          <a:ext uri="{FF2B5EF4-FFF2-40B4-BE49-F238E27FC236}">
                            <a16:creationId xmlns:a16="http://schemas.microsoft.com/office/drawing/2014/main" id="{A12FF4D6-F538-0C19-228D-E9F191F269BD}"/>
                          </a:ext>
                        </a:extLst>
                      </p:cNvPr>
                      <p:cNvPicPr/>
                      <p:nvPr/>
                    </p:nvPicPr>
                    <p:blipFill>
                      <a:blip r:embed="rId4"/>
                      <a:stretch>
                        <a:fillRect/>
                      </a:stretch>
                    </p:blipFill>
                    <p:spPr>
                      <a:xfrm>
                        <a:off x="744538" y="2743201"/>
                        <a:ext cx="9174163" cy="3522663"/>
                      </a:xfrm>
                      <a:prstGeom prst="rect">
                        <a:avLst/>
                      </a:prstGeom>
                    </p:spPr>
                  </p:pic>
                </p:oleObj>
              </mc:Fallback>
            </mc:AlternateContent>
          </a:graphicData>
        </a:graphic>
      </p:graphicFrame>
    </p:spTree>
    <p:extLst>
      <p:ext uri="{BB962C8B-B14F-4D97-AF65-F5344CB8AC3E}">
        <p14:creationId xmlns:p14="http://schemas.microsoft.com/office/powerpoint/2010/main" val="768762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latin typeface="+mn-lt"/>
              </a:rPr>
              <a:t>Timeliness Timeline</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Content Placeholder 5">
            <a:extLst>
              <a:ext uri="{FF2B5EF4-FFF2-40B4-BE49-F238E27FC236}">
                <a16:creationId xmlns:a16="http://schemas.microsoft.com/office/drawing/2014/main" id="{9E3EDCA9-CB3C-2412-6E26-D14A08D4915A}"/>
              </a:ext>
            </a:extLst>
          </p:cNvPr>
          <p:cNvGraphicFramePr>
            <a:graphicFrameLocks/>
          </p:cNvGraphicFramePr>
          <p:nvPr>
            <p:extLst>
              <p:ext uri="{D42A27DB-BD31-4B8C-83A1-F6EECF244321}">
                <p14:modId xmlns:p14="http://schemas.microsoft.com/office/powerpoint/2010/main" val="746650547"/>
              </p:ext>
            </p:extLst>
          </p:nvPr>
        </p:nvGraphicFramePr>
        <p:xfrm>
          <a:off x="2152650" y="1828801"/>
          <a:ext cx="7886700" cy="434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5B02BAE-951B-CAD1-3284-F9F866749E64}"/>
              </a:ext>
            </a:extLst>
          </p:cNvPr>
          <p:cNvSpPr txBox="1"/>
          <p:nvPr/>
        </p:nvSpPr>
        <p:spPr>
          <a:xfrm>
            <a:off x="9136207" y="1663005"/>
            <a:ext cx="2339686" cy="1384995"/>
          </a:xfrm>
          <a:prstGeom prst="rect">
            <a:avLst/>
          </a:prstGeom>
          <a:noFill/>
        </p:spPr>
        <p:txBody>
          <a:bodyPr wrap="square" rtlCol="0">
            <a:spAutoFit/>
          </a:bodyPr>
          <a:lstStyle/>
          <a:p>
            <a:pPr algn="ctr"/>
            <a:r>
              <a:rPr lang="en-US" sz="1400" i="1" dirty="0"/>
              <a:t>Periods in purple are not factored into the timeliness assessment, </a:t>
            </a:r>
            <a:r>
              <a:rPr lang="en-US" sz="1400" b="1" i="1" dirty="0"/>
              <a:t>unless an untimely grantee became timely during FY 2020 or FY 2021. </a:t>
            </a:r>
          </a:p>
        </p:txBody>
      </p:sp>
    </p:spTree>
    <p:extLst>
      <p:ext uri="{BB962C8B-B14F-4D97-AF65-F5344CB8AC3E}">
        <p14:creationId xmlns:p14="http://schemas.microsoft.com/office/powerpoint/2010/main" val="93953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latin typeface="+mn-lt"/>
              </a:rPr>
              <a:t>Timeliness Timeline</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5">
            <a:extLst>
              <a:ext uri="{FF2B5EF4-FFF2-40B4-BE49-F238E27FC236}">
                <a16:creationId xmlns:a16="http://schemas.microsoft.com/office/drawing/2014/main" id="{5211CD5C-6370-8216-D2F8-64E7F6C4553B}"/>
              </a:ext>
            </a:extLst>
          </p:cNvPr>
          <p:cNvGraphicFramePr>
            <a:graphicFrameLocks/>
          </p:cNvGraphicFramePr>
          <p:nvPr>
            <p:extLst>
              <p:ext uri="{D42A27DB-BD31-4B8C-83A1-F6EECF244321}">
                <p14:modId xmlns:p14="http://schemas.microsoft.com/office/powerpoint/2010/main" val="1901079984"/>
              </p:ext>
            </p:extLst>
          </p:nvPr>
        </p:nvGraphicFramePr>
        <p:xfrm>
          <a:off x="2152650" y="1828801"/>
          <a:ext cx="7886700" cy="434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6A0D829-91CA-195B-B268-44758671002B}"/>
              </a:ext>
            </a:extLst>
          </p:cNvPr>
          <p:cNvSpPr txBox="1"/>
          <p:nvPr/>
        </p:nvSpPr>
        <p:spPr>
          <a:xfrm>
            <a:off x="9136207" y="1663005"/>
            <a:ext cx="2339686" cy="1384995"/>
          </a:xfrm>
          <a:prstGeom prst="rect">
            <a:avLst/>
          </a:prstGeom>
          <a:noFill/>
        </p:spPr>
        <p:txBody>
          <a:bodyPr wrap="square" rtlCol="0">
            <a:spAutoFit/>
          </a:bodyPr>
          <a:lstStyle/>
          <a:p>
            <a:pPr algn="ctr"/>
            <a:r>
              <a:rPr lang="en-US" sz="1400" i="1" dirty="0"/>
              <a:t>Periods in purple are not factored into the timeliness assessment, </a:t>
            </a:r>
            <a:r>
              <a:rPr lang="en-US" sz="1400" b="1" i="1" dirty="0"/>
              <a:t>unless an untimely grantee became timely during FY 2020 or FY 2021. </a:t>
            </a:r>
          </a:p>
        </p:txBody>
      </p:sp>
    </p:spTree>
    <p:extLst>
      <p:ext uri="{BB962C8B-B14F-4D97-AF65-F5344CB8AC3E}">
        <p14:creationId xmlns:p14="http://schemas.microsoft.com/office/powerpoint/2010/main" val="36489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latin typeface="+mn-lt"/>
              </a:rPr>
              <a:t>Timeliness Timeline</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5">
            <a:extLst>
              <a:ext uri="{FF2B5EF4-FFF2-40B4-BE49-F238E27FC236}">
                <a16:creationId xmlns:a16="http://schemas.microsoft.com/office/drawing/2014/main" id="{AE613095-B776-5694-3BC4-D64B8099222C}"/>
              </a:ext>
            </a:extLst>
          </p:cNvPr>
          <p:cNvGraphicFramePr>
            <a:graphicFrameLocks/>
          </p:cNvGraphicFramePr>
          <p:nvPr>
            <p:extLst>
              <p:ext uri="{D42A27DB-BD31-4B8C-83A1-F6EECF244321}">
                <p14:modId xmlns:p14="http://schemas.microsoft.com/office/powerpoint/2010/main" val="2857742605"/>
              </p:ext>
            </p:extLst>
          </p:nvPr>
        </p:nvGraphicFramePr>
        <p:xfrm>
          <a:off x="2152650" y="1828801"/>
          <a:ext cx="7886700" cy="434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A0D6CCC-D229-7E0D-0497-1A3E9D4D5105}"/>
              </a:ext>
            </a:extLst>
          </p:cNvPr>
          <p:cNvSpPr txBox="1"/>
          <p:nvPr/>
        </p:nvSpPr>
        <p:spPr>
          <a:xfrm>
            <a:off x="9136207" y="1663005"/>
            <a:ext cx="2339686" cy="1384995"/>
          </a:xfrm>
          <a:prstGeom prst="rect">
            <a:avLst/>
          </a:prstGeom>
          <a:noFill/>
        </p:spPr>
        <p:txBody>
          <a:bodyPr wrap="square" rtlCol="0">
            <a:spAutoFit/>
          </a:bodyPr>
          <a:lstStyle/>
          <a:p>
            <a:pPr algn="ctr"/>
            <a:r>
              <a:rPr lang="en-US" sz="1400" i="1" dirty="0"/>
              <a:t>Periods in purple are not factored into the timeliness assessment, </a:t>
            </a:r>
            <a:r>
              <a:rPr lang="en-US" sz="1400" b="1" i="1" dirty="0"/>
              <a:t>unless an untimely grantee became timely during FY 2020 or FY 2021. </a:t>
            </a:r>
          </a:p>
        </p:txBody>
      </p:sp>
    </p:spTree>
    <p:extLst>
      <p:ext uri="{BB962C8B-B14F-4D97-AF65-F5344CB8AC3E}">
        <p14:creationId xmlns:p14="http://schemas.microsoft.com/office/powerpoint/2010/main" val="3806892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latin typeface="+mn-lt"/>
              </a:rPr>
              <a:t>Other Resources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162050" y="2027215"/>
            <a:ext cx="10359390" cy="3104855"/>
          </a:xfrm>
        </p:spPr>
        <p:txBody>
          <a:bodyPr>
            <a:normAutofit/>
          </a:bodyPr>
          <a:lstStyle/>
          <a:p>
            <a:pPr marL="0" indent="0">
              <a:buNone/>
            </a:pPr>
            <a:r>
              <a:rPr lang="en-US" sz="2000" dirty="0"/>
              <a:t>An excellent introduction to the timeliness process and best practices to achieve timeliness can be found on the “Explore CDBG” page on the HUD Exchange</a:t>
            </a:r>
            <a:r>
              <a:rPr lang="en-US" sz="1600" i="1" dirty="0"/>
              <a:t>. (click on the video below to watch.)</a:t>
            </a:r>
          </a:p>
          <a:p>
            <a:pPr algn="l"/>
            <a:endParaRPr lang="en-US" sz="2400"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Online Media 4" title="CDBG Timeliness and Best Practices to Achieve Timely Performance">
            <a:hlinkClick r:id="" action="ppaction://media"/>
            <a:extLst>
              <a:ext uri="{FF2B5EF4-FFF2-40B4-BE49-F238E27FC236}">
                <a16:creationId xmlns:a16="http://schemas.microsoft.com/office/drawing/2014/main" id="{EB895D45-AFE3-0343-B824-25289D4DA42B}"/>
              </a:ext>
            </a:extLst>
          </p:cNvPr>
          <p:cNvPicPr>
            <a:picLocks noRot="1" noChangeAspect="1"/>
          </p:cNvPicPr>
          <p:nvPr>
            <a:videoFile r:link="rId1"/>
          </p:nvPr>
        </p:nvPicPr>
        <p:blipFill>
          <a:blip r:embed="rId4"/>
          <a:stretch>
            <a:fillRect/>
          </a:stretch>
        </p:blipFill>
        <p:spPr>
          <a:xfrm>
            <a:off x="4051300" y="3810000"/>
            <a:ext cx="4089400" cy="2300288"/>
          </a:xfrm>
          <a:prstGeom prst="rect">
            <a:avLst/>
          </a:prstGeom>
        </p:spPr>
      </p:pic>
    </p:spTree>
    <p:extLst>
      <p:ext uri="{BB962C8B-B14F-4D97-AF65-F5344CB8AC3E}">
        <p14:creationId xmlns:p14="http://schemas.microsoft.com/office/powerpoint/2010/main" val="247814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359938" y="668690"/>
            <a:ext cx="11161502" cy="1082991"/>
          </a:xfrm>
        </p:spPr>
        <p:txBody>
          <a:bodyPr>
            <a:noAutofit/>
          </a:bodyPr>
          <a:lstStyle/>
          <a:p>
            <a:r>
              <a:rPr lang="en-US" sz="4400" b="1" dirty="0">
                <a:latin typeface="+mn-lt"/>
              </a:rPr>
              <a:t>Topics Overview</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780836" y="2147299"/>
            <a:ext cx="11315914" cy="3174714"/>
          </a:xfrm>
        </p:spPr>
        <p:txBody>
          <a:bodyPr>
            <a:noAutofit/>
          </a:bodyPr>
          <a:lstStyle/>
          <a:p>
            <a:pPr marL="571500" indent="-571500" algn="l">
              <a:buFont typeface="Wingdings" panose="05000000000000000000" pitchFamily="2" charset="2"/>
              <a:buChar char="q"/>
            </a:pPr>
            <a:r>
              <a:rPr lang="en-US" sz="3600" dirty="0"/>
              <a:t>Written Local Policies and Procedures</a:t>
            </a:r>
          </a:p>
          <a:p>
            <a:pPr marL="571500" indent="-571500" algn="l">
              <a:buFont typeface="Wingdings" panose="05000000000000000000" pitchFamily="2" charset="2"/>
              <a:buChar char="q"/>
            </a:pPr>
            <a:r>
              <a:rPr lang="en-US" sz="3600" dirty="0"/>
              <a:t>Program Timeliness</a:t>
            </a:r>
          </a:p>
          <a:p>
            <a:pPr marL="571500" indent="-571500" algn="l">
              <a:buFont typeface="Wingdings" panose="05000000000000000000" pitchFamily="2" charset="2"/>
              <a:buChar char="q"/>
            </a:pPr>
            <a:r>
              <a:rPr lang="en-US" sz="3600" dirty="0"/>
              <a:t>Cost Principles and Procedures - </a:t>
            </a:r>
            <a:r>
              <a:rPr lang="en-US" sz="3200" dirty="0"/>
              <a:t>2 CFR Part 200, Subpart E</a:t>
            </a:r>
          </a:p>
          <a:p>
            <a:pPr marL="571500" indent="-571500" algn="l">
              <a:buFont typeface="Wingdings" panose="05000000000000000000" pitchFamily="2" charset="2"/>
              <a:buChar char="q"/>
            </a:pPr>
            <a:r>
              <a:rPr lang="en-US" sz="3600" dirty="0"/>
              <a:t>Internal Controls</a:t>
            </a:r>
          </a:p>
        </p:txBody>
      </p:sp>
      <p:sp>
        <p:nvSpPr>
          <p:cNvPr id="4" name="Rectangle 3">
            <a:extLst>
              <a:ext uri="{FF2B5EF4-FFF2-40B4-BE49-F238E27FC236}">
                <a16:creationId xmlns:a16="http://schemas.microsoft.com/office/drawing/2014/main" id="{1B3AC0BF-2940-44C9-AB85-FB603A85B334}"/>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4007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209006" y="2587940"/>
            <a:ext cx="11534503" cy="1987068"/>
          </a:xfrm>
        </p:spPr>
        <p:txBody>
          <a:bodyPr>
            <a:noAutofit/>
          </a:bodyPr>
          <a:lstStyle/>
          <a:p>
            <a:r>
              <a:rPr lang="en-US" sz="6400" b="1" dirty="0">
                <a:solidFill>
                  <a:schemeClr val="accent1">
                    <a:lumMod val="50000"/>
                  </a:schemeClr>
                </a:solidFill>
                <a:latin typeface="+mn-lt"/>
              </a:rPr>
              <a:t>Cost Principles and Procedures – </a:t>
            </a:r>
            <a:br>
              <a:rPr lang="en-US" sz="6400" b="1" dirty="0">
                <a:solidFill>
                  <a:schemeClr val="accent1">
                    <a:lumMod val="50000"/>
                  </a:schemeClr>
                </a:solidFill>
                <a:latin typeface="+mn-lt"/>
              </a:rPr>
            </a:br>
            <a:r>
              <a:rPr lang="en-US" sz="6400" b="1" dirty="0">
                <a:solidFill>
                  <a:schemeClr val="accent1">
                    <a:lumMod val="50000"/>
                  </a:schemeClr>
                </a:solidFill>
                <a:latin typeface="+mn-lt"/>
              </a:rPr>
              <a:t>2 CFR Part 200, Subpart E</a:t>
            </a:r>
            <a:br>
              <a:rPr lang="en-US" sz="6400" b="1" dirty="0">
                <a:solidFill>
                  <a:schemeClr val="accent1">
                    <a:lumMod val="50000"/>
                  </a:schemeClr>
                </a:solidFill>
                <a:latin typeface="+mn-lt"/>
              </a:rPr>
            </a:br>
            <a:r>
              <a:rPr lang="en-US" sz="4800" b="1" dirty="0">
                <a:solidFill>
                  <a:schemeClr val="accent1">
                    <a:lumMod val="50000"/>
                  </a:schemeClr>
                </a:solidFill>
                <a:latin typeface="+mn-lt"/>
              </a:rPr>
              <a:t>Indirect Cost Recovery</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C429914-5B4B-4609-8F8F-AAF0A30AC70D}"/>
              </a:ext>
            </a:extLst>
          </p:cNvPr>
          <p:cNvSpPr txBox="1"/>
          <p:nvPr/>
        </p:nvSpPr>
        <p:spPr>
          <a:xfrm>
            <a:off x="4693263" y="5385922"/>
            <a:ext cx="3200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4472C4"/>
                </a:solidFill>
                <a:latin typeface="Calibri" panose="020F0502020204030204"/>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Allowable </a:t>
            </a:r>
            <a:r>
              <a:rPr lang="en-US" dirty="0">
                <a:solidFill>
                  <a:prstClr val="black"/>
                </a:solidFill>
                <a:latin typeface="Calibri" panose="020F0502020204030204"/>
                <a:cs typeface="Times New Roman" panose="02020603050405020304" pitchFamily="18" charset="0"/>
              </a:rPr>
              <a:t>Direct Costs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cs typeface="Times New Roman" panose="02020603050405020304" pitchFamily="18" charset="0"/>
              </a:rPr>
              <a:t>+ Allocable Indirect Costs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Applicable Credits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TOTAL Costs of a Federal Award</a:t>
            </a:r>
          </a:p>
        </p:txBody>
      </p:sp>
    </p:spTree>
    <p:extLst>
      <p:ext uri="{BB962C8B-B14F-4D97-AF65-F5344CB8AC3E}">
        <p14:creationId xmlns:p14="http://schemas.microsoft.com/office/powerpoint/2010/main" val="1193548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rmAutofit/>
          </a:bodyPr>
          <a:lstStyle/>
          <a:p>
            <a:r>
              <a:rPr lang="en-US" sz="4400" b="1" dirty="0">
                <a:latin typeface="+mn-lt"/>
              </a:rPr>
              <a:t>Composition of Costs (§ 200.402)</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2731770" y="3474720"/>
            <a:ext cx="8755380" cy="1703070"/>
          </a:xfrm>
        </p:spPr>
        <p:txBody>
          <a:bodyPr/>
          <a:lstStyle/>
          <a:p>
            <a:pPr algn="l"/>
            <a:endParaRPr lang="en-US" sz="3200" dirty="0"/>
          </a:p>
          <a:p>
            <a:endParaRPr lang="en-US" dirty="0"/>
          </a:p>
        </p:txBody>
      </p:sp>
      <p:sp>
        <p:nvSpPr>
          <p:cNvPr id="7" name="TextBox 6">
            <a:extLst>
              <a:ext uri="{FF2B5EF4-FFF2-40B4-BE49-F238E27FC236}">
                <a16:creationId xmlns:a16="http://schemas.microsoft.com/office/drawing/2014/main" id="{DBCE96D5-17BF-46F6-99ED-621D5C49CEC0}"/>
              </a:ext>
            </a:extLst>
          </p:cNvPr>
          <p:cNvSpPr txBox="1"/>
          <p:nvPr/>
        </p:nvSpPr>
        <p:spPr>
          <a:xfrm>
            <a:off x="2534284" y="2377023"/>
            <a:ext cx="7915276" cy="2800767"/>
          </a:xfrm>
          <a:prstGeom prst="rect">
            <a:avLst/>
          </a:prstGeom>
          <a:noFill/>
        </p:spPr>
        <p:txBody>
          <a:bodyPr wrap="square">
            <a:spAutoFit/>
          </a:bodyPr>
          <a:lstStyle/>
          <a:p>
            <a:pPr marL="0" indent="0">
              <a:buNone/>
            </a:pPr>
            <a:r>
              <a:rPr lang="en-US" sz="4400" dirty="0">
                <a:cs typeface="Times New Roman" panose="02020603050405020304" pitchFamily="18" charset="0"/>
              </a:rPr>
              <a:t>+ Allowable Direct Costs</a:t>
            </a:r>
            <a:r>
              <a:rPr lang="en-US" sz="4400" u="sng" dirty="0">
                <a:cs typeface="Times New Roman" panose="02020603050405020304" pitchFamily="18" charset="0"/>
              </a:rPr>
              <a:t> </a:t>
            </a:r>
          </a:p>
          <a:p>
            <a:pPr marL="0" indent="0">
              <a:buNone/>
            </a:pPr>
            <a:r>
              <a:rPr lang="en-US" sz="4400" dirty="0">
                <a:cs typeface="Times New Roman" panose="02020603050405020304" pitchFamily="18" charset="0"/>
              </a:rPr>
              <a:t>+ Allocable</a:t>
            </a:r>
            <a:r>
              <a:rPr lang="en-US" sz="4400" b="1" dirty="0">
                <a:cs typeface="Times New Roman" panose="02020603050405020304" pitchFamily="18" charset="0"/>
              </a:rPr>
              <a:t> </a:t>
            </a:r>
            <a:r>
              <a:rPr lang="en-US" sz="4400" dirty="0">
                <a:cs typeface="Times New Roman" panose="02020603050405020304" pitchFamily="18" charset="0"/>
              </a:rPr>
              <a:t>Indirect Costs </a:t>
            </a:r>
          </a:p>
          <a:p>
            <a:pPr>
              <a:buNone/>
            </a:pPr>
            <a:r>
              <a:rPr lang="en-US" sz="4400" u="sng" dirty="0">
                <a:cs typeface="Times New Roman" panose="02020603050405020304" pitchFamily="18" charset="0"/>
              </a:rPr>
              <a:t>– Applicable Credits			</a:t>
            </a:r>
          </a:p>
          <a:p>
            <a:pPr marL="0" indent="0">
              <a:buNone/>
            </a:pPr>
            <a:r>
              <a:rPr lang="en-US" sz="4400" dirty="0">
                <a:cs typeface="Times New Roman" panose="02020603050405020304" pitchFamily="18" charset="0"/>
              </a:rPr>
              <a:t>TOTAL Costs of a Federal Award</a:t>
            </a:r>
          </a:p>
        </p:txBody>
      </p:sp>
      <p:sp>
        <p:nvSpPr>
          <p:cNvPr id="5" name="Rectangle 4">
            <a:extLst>
              <a:ext uri="{FF2B5EF4-FFF2-40B4-BE49-F238E27FC236}">
                <a16:creationId xmlns:a16="http://schemas.microsoft.com/office/drawing/2014/main" id="{F3D50B61-1E6E-4434-97BB-0E2EAD5AF909}"/>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515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300446"/>
            <a:ext cx="9144000" cy="1082991"/>
          </a:xfrm>
        </p:spPr>
        <p:txBody>
          <a:bodyPr>
            <a:normAutofit/>
          </a:bodyPr>
          <a:lstStyle/>
          <a:p>
            <a:r>
              <a:rPr lang="en-US" sz="4000" b="1" dirty="0">
                <a:latin typeface="+mn-lt"/>
              </a:rPr>
              <a:t>Factors affecting </a:t>
            </a:r>
            <a:r>
              <a:rPr lang="en-US" sz="4400" b="1" dirty="0">
                <a:latin typeface="+mn-lt"/>
              </a:rPr>
              <a:t>Allowability</a:t>
            </a:r>
            <a:r>
              <a:rPr lang="en-US" sz="4000" b="1" dirty="0">
                <a:latin typeface="+mn-lt"/>
              </a:rPr>
              <a:t> (§ 200.403)</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2731770" y="3474720"/>
            <a:ext cx="8755380" cy="1703070"/>
          </a:xfrm>
        </p:spPr>
        <p:txBody>
          <a:bodyPr/>
          <a:lstStyle/>
          <a:p>
            <a:pPr algn="l"/>
            <a:endParaRPr lang="en-US" sz="3200" dirty="0"/>
          </a:p>
          <a:p>
            <a:endParaRPr lang="en-US" dirty="0"/>
          </a:p>
        </p:txBody>
      </p:sp>
      <p:sp>
        <p:nvSpPr>
          <p:cNvPr id="9" name="TextBox 8">
            <a:extLst>
              <a:ext uri="{FF2B5EF4-FFF2-40B4-BE49-F238E27FC236}">
                <a16:creationId xmlns:a16="http://schemas.microsoft.com/office/drawing/2014/main" id="{D677DBDB-F6E9-46E2-A8A8-07752F196C96}"/>
              </a:ext>
            </a:extLst>
          </p:cNvPr>
          <p:cNvSpPr txBox="1"/>
          <p:nvPr/>
        </p:nvSpPr>
        <p:spPr>
          <a:xfrm>
            <a:off x="4775200" y="1680210"/>
            <a:ext cx="6888480" cy="4985980"/>
          </a:xfrm>
          <a:prstGeom prst="rect">
            <a:avLst/>
          </a:prstGeom>
          <a:noFill/>
        </p:spPr>
        <p:txBody>
          <a:bodyPr wrap="square">
            <a:spAutoFit/>
          </a:bodyPr>
          <a:lstStyle/>
          <a:p>
            <a:r>
              <a:rPr lang="en-US" dirty="0"/>
              <a:t>(a) </a:t>
            </a:r>
            <a:r>
              <a:rPr lang="en-US" sz="1600" dirty="0"/>
              <a:t>Be necessary and reasonable for the performance of the Federal award and be allocable thereto.</a:t>
            </a:r>
          </a:p>
          <a:p>
            <a:endParaRPr lang="en-US" sz="1000" dirty="0"/>
          </a:p>
          <a:p>
            <a:r>
              <a:rPr lang="en-US" sz="1600" dirty="0"/>
              <a:t>(b) Conform to any limitations or exclusions set forth in these principles or in the Federal award as to types or amount of cost items.</a:t>
            </a:r>
          </a:p>
          <a:p>
            <a:endParaRPr lang="en-US" sz="1000" dirty="0"/>
          </a:p>
          <a:p>
            <a:r>
              <a:rPr lang="en-US" sz="1600" dirty="0"/>
              <a:t>(c) Be consistent with policies and procedures that apply uniformly to both federally-financed and other activities of the non-Federal entity.</a:t>
            </a:r>
          </a:p>
          <a:p>
            <a:endParaRPr lang="en-US" sz="1000" dirty="0"/>
          </a:p>
          <a:p>
            <a:r>
              <a:rPr lang="en-US" sz="1600" dirty="0"/>
              <a:t>(d) Be accorded consistent treatment. </a:t>
            </a:r>
          </a:p>
          <a:p>
            <a:endParaRPr lang="en-US" sz="1000" dirty="0"/>
          </a:p>
          <a:p>
            <a:r>
              <a:rPr lang="en-US" sz="1600" dirty="0"/>
              <a:t>(e) Be determined in accordance with generally accepted accounting principles (GAAP), except, for state and local governments and Indian tribes only, as otherwise provided for in part 200.</a:t>
            </a:r>
          </a:p>
          <a:p>
            <a:endParaRPr lang="en-US" sz="1000" dirty="0"/>
          </a:p>
          <a:p>
            <a:r>
              <a:rPr lang="en-US" sz="1600" dirty="0"/>
              <a:t>(f) Not be included as a cost or used to meet cost sharing or matching requirements of any other federally-financed program in either the current or a prior period. </a:t>
            </a:r>
          </a:p>
          <a:p>
            <a:endParaRPr lang="en-US" sz="1000" dirty="0"/>
          </a:p>
          <a:p>
            <a:r>
              <a:rPr lang="en-US" sz="1600" dirty="0"/>
              <a:t>(g) Be adequately documented. </a:t>
            </a:r>
          </a:p>
          <a:p>
            <a:endParaRPr lang="en-US" sz="1000" dirty="0"/>
          </a:p>
          <a:p>
            <a:r>
              <a:rPr lang="en-US" sz="1600" dirty="0"/>
              <a:t>(h) Cost must be incurred during the approved budget period. </a:t>
            </a:r>
          </a:p>
        </p:txBody>
      </p:sp>
      <p:sp>
        <p:nvSpPr>
          <p:cNvPr id="4" name="TextBox 3">
            <a:extLst>
              <a:ext uri="{FF2B5EF4-FFF2-40B4-BE49-F238E27FC236}">
                <a16:creationId xmlns:a16="http://schemas.microsoft.com/office/drawing/2014/main" id="{835FD7B7-1D7C-436C-92F2-72CE826017AC}"/>
              </a:ext>
            </a:extLst>
          </p:cNvPr>
          <p:cNvSpPr txBox="1"/>
          <p:nvPr/>
        </p:nvSpPr>
        <p:spPr>
          <a:xfrm>
            <a:off x="656046" y="2715212"/>
            <a:ext cx="3545840" cy="2308324"/>
          </a:xfrm>
          <a:prstGeom prst="rect">
            <a:avLst/>
          </a:prstGeom>
          <a:noFill/>
        </p:spPr>
        <p:txBody>
          <a:bodyPr wrap="square" rtlCol="0">
            <a:spAutoFit/>
          </a:bodyPr>
          <a:lstStyle/>
          <a:p>
            <a:pPr marL="571500" indent="-571500">
              <a:buFont typeface="Wingdings" panose="05000000000000000000" pitchFamily="2" charset="2"/>
              <a:buChar char="ü"/>
            </a:pPr>
            <a:r>
              <a:rPr lang="en-US" sz="3600" dirty="0"/>
              <a:t>Necessary</a:t>
            </a:r>
          </a:p>
          <a:p>
            <a:pPr marL="571500" indent="-571500">
              <a:buFont typeface="Wingdings" panose="05000000000000000000" pitchFamily="2" charset="2"/>
              <a:buChar char="ü"/>
            </a:pPr>
            <a:r>
              <a:rPr lang="en-US" sz="3600" dirty="0"/>
              <a:t>Reasonable</a:t>
            </a:r>
          </a:p>
          <a:p>
            <a:pPr marL="571500" indent="-571500">
              <a:buFont typeface="Wingdings" panose="05000000000000000000" pitchFamily="2" charset="2"/>
              <a:buChar char="ü"/>
            </a:pPr>
            <a:r>
              <a:rPr lang="en-US" sz="3600" dirty="0"/>
              <a:t>Consistent</a:t>
            </a:r>
          </a:p>
          <a:p>
            <a:pPr marL="571500" indent="-571500">
              <a:buFont typeface="Wingdings" panose="05000000000000000000" pitchFamily="2" charset="2"/>
              <a:buChar char="ü"/>
            </a:pPr>
            <a:r>
              <a:rPr lang="en-US" sz="3600" dirty="0"/>
              <a:t>Documented</a:t>
            </a:r>
          </a:p>
        </p:txBody>
      </p:sp>
      <p:sp>
        <p:nvSpPr>
          <p:cNvPr id="5" name="Left Brace 4">
            <a:extLst>
              <a:ext uri="{FF2B5EF4-FFF2-40B4-BE49-F238E27FC236}">
                <a16:creationId xmlns:a16="http://schemas.microsoft.com/office/drawing/2014/main" id="{2B997A82-607C-429C-BF8B-0D92B36CBE30}"/>
              </a:ext>
            </a:extLst>
          </p:cNvPr>
          <p:cNvSpPr/>
          <p:nvPr/>
        </p:nvSpPr>
        <p:spPr>
          <a:xfrm>
            <a:off x="3831046" y="1766163"/>
            <a:ext cx="741680" cy="46672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a:extLst>
              <a:ext uri="{FF2B5EF4-FFF2-40B4-BE49-F238E27FC236}">
                <a16:creationId xmlns:a16="http://schemas.microsoft.com/office/drawing/2014/main" id="{FC826637-A3CD-4B58-87C6-248834F435C9}"/>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6D5A512-FD66-4770-BC5F-094DF621222A}"/>
              </a:ext>
            </a:extLst>
          </p:cNvPr>
          <p:cNvSpPr txBox="1"/>
          <p:nvPr/>
        </p:nvSpPr>
        <p:spPr>
          <a:xfrm>
            <a:off x="121284" y="5613131"/>
            <a:ext cx="3190876" cy="1200329"/>
          </a:xfrm>
          <a:prstGeom prst="rect">
            <a:avLst/>
          </a:prstGeom>
          <a:solidFill>
            <a:schemeClr val="accent1">
              <a:lumMod val="20000"/>
              <a:lumOff val="80000"/>
            </a:schemeClr>
          </a:solidFill>
        </p:spPr>
        <p:txBody>
          <a:bodyPr wrap="square">
            <a:spAutoFit/>
          </a:bodyPr>
          <a:lstStyle/>
          <a:p>
            <a:pPr marL="0" indent="0">
              <a:buNone/>
            </a:pPr>
            <a:r>
              <a:rPr lang="en-US" b="1" dirty="0">
                <a:solidFill>
                  <a:schemeClr val="accent1"/>
                </a:solidFill>
                <a:cs typeface="Times New Roman" panose="02020603050405020304" pitchFamily="18" charset="0"/>
              </a:rPr>
              <a:t>+ Allowable </a:t>
            </a:r>
            <a:r>
              <a:rPr lang="en-US" dirty="0">
                <a:cs typeface="Times New Roman" panose="02020603050405020304" pitchFamily="18" charset="0"/>
              </a:rPr>
              <a:t>Direct Costs </a:t>
            </a:r>
          </a:p>
          <a:p>
            <a:pPr marL="0" indent="0">
              <a:buNone/>
            </a:pPr>
            <a:r>
              <a:rPr lang="en-US" dirty="0">
                <a:cs typeface="Times New Roman" panose="02020603050405020304" pitchFamily="18" charset="0"/>
              </a:rPr>
              <a:t>+ Allocable</a:t>
            </a:r>
            <a:r>
              <a:rPr lang="en-US" b="1" dirty="0">
                <a:cs typeface="Times New Roman" panose="02020603050405020304" pitchFamily="18" charset="0"/>
              </a:rPr>
              <a:t> </a:t>
            </a:r>
            <a:r>
              <a:rPr lang="en-US" dirty="0">
                <a:cs typeface="Times New Roman" panose="02020603050405020304" pitchFamily="18" charset="0"/>
              </a:rPr>
              <a:t>Indirect Costs </a:t>
            </a:r>
          </a:p>
          <a:p>
            <a:pPr marL="0" indent="0">
              <a:buNone/>
            </a:pPr>
            <a:r>
              <a:rPr lang="en-US" u="sng" dirty="0">
                <a:cs typeface="Times New Roman" panose="02020603050405020304" pitchFamily="18" charset="0"/>
              </a:rPr>
              <a:t>– Applicable Credits	</a:t>
            </a:r>
          </a:p>
          <a:p>
            <a:pPr marL="0" indent="0">
              <a:buNone/>
            </a:pPr>
            <a:r>
              <a:rPr lang="en-US" dirty="0">
                <a:cs typeface="Times New Roman" panose="02020603050405020304" pitchFamily="18" charset="0"/>
              </a:rPr>
              <a:t>TOTAL Costs of a Federal Award</a:t>
            </a:r>
          </a:p>
        </p:txBody>
      </p:sp>
    </p:spTree>
    <p:extLst>
      <p:ext uri="{BB962C8B-B14F-4D97-AF65-F5344CB8AC3E}">
        <p14:creationId xmlns:p14="http://schemas.microsoft.com/office/powerpoint/2010/main" val="598234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latin typeface="+mn-lt"/>
              </a:rPr>
              <a:t>Selected Items of Cost (§200.420 - .475)</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162050" y="2027215"/>
            <a:ext cx="10359390" cy="3104855"/>
          </a:xfrm>
        </p:spPr>
        <p:txBody>
          <a:bodyPr>
            <a:normAutofit/>
          </a:bodyPr>
          <a:lstStyle/>
          <a:p>
            <a:pPr marL="342900" indent="-342900" algn="l">
              <a:buFont typeface="Arial" panose="020B0604020202020204" pitchFamily="34" charset="0"/>
              <a:buChar char="•"/>
            </a:pPr>
            <a:r>
              <a:rPr lang="en-US" sz="2800" dirty="0">
                <a:cs typeface="Times New Roman" panose="02020603050405020304" pitchFamily="18" charset="0"/>
              </a:rPr>
              <a:t>Allowability is not limited to cost items listed </a:t>
            </a:r>
          </a:p>
          <a:p>
            <a:pPr marL="342900" indent="-342900" algn="l">
              <a:buFont typeface="Arial" panose="020B0604020202020204" pitchFamily="34" charset="0"/>
              <a:buChar char="•"/>
            </a:pPr>
            <a:r>
              <a:rPr lang="en-US" sz="2800" dirty="0">
                <a:cs typeface="Times New Roman" panose="02020603050405020304" pitchFamily="18" charset="0"/>
              </a:rPr>
              <a:t>Subpart E cost principles apply whether or not an item of cost is treated as direct or indirect </a:t>
            </a:r>
          </a:p>
          <a:p>
            <a:pPr marL="342900" indent="-342900" algn="l">
              <a:buFont typeface="Arial" panose="020B0604020202020204" pitchFamily="34" charset="0"/>
              <a:buChar char="•"/>
            </a:pPr>
            <a:r>
              <a:rPr lang="en-US" sz="2800" dirty="0">
                <a:cs typeface="Times New Roman" panose="02020603050405020304" pitchFamily="18" charset="0"/>
              </a:rPr>
              <a:t>In case of a discrepancy between cost principles and provisions of a specific Federal award, the Federal award governs</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FC753B1-E758-45D1-B5F6-C1AE78DA0335}"/>
              </a:ext>
            </a:extLst>
          </p:cNvPr>
          <p:cNvSpPr txBox="1"/>
          <p:nvPr/>
        </p:nvSpPr>
        <p:spPr>
          <a:xfrm>
            <a:off x="121284" y="5613131"/>
            <a:ext cx="3190876" cy="1200329"/>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4472C4"/>
                </a:solidFill>
                <a:latin typeface="Calibri" panose="020F0502020204030204"/>
                <a:cs typeface="Times New Roman" panose="02020603050405020304" pitchFamily="18" charset="0"/>
              </a:rPr>
              <a:t>+ Allowable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Direct </a:t>
            </a:r>
            <a:r>
              <a:rPr lang="en-US" b="1" dirty="0">
                <a:solidFill>
                  <a:srgbClr val="4472C4"/>
                </a:solidFill>
                <a:latin typeface="Calibri" panose="020F0502020204030204"/>
                <a:cs typeface="Times New Roman" panose="02020603050405020304" pitchFamily="18" charset="0"/>
              </a:rPr>
              <a:t>Costs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Times New Roman" panose="02020603050405020304" pitchFamily="18" charset="0"/>
              </a:rPr>
              <a:t>+ Allocable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Indirect</a:t>
            </a: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Times New Roman" panose="02020603050405020304" pitchFamily="18" charset="0"/>
              </a:rPr>
              <a:t> Costs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Applicable Credits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TOTAL Costs of a Federal Award</a:t>
            </a:r>
          </a:p>
        </p:txBody>
      </p:sp>
    </p:spTree>
    <p:extLst>
      <p:ext uri="{BB962C8B-B14F-4D97-AF65-F5344CB8AC3E}">
        <p14:creationId xmlns:p14="http://schemas.microsoft.com/office/powerpoint/2010/main" val="2285183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1804168"/>
            <a:ext cx="9144000" cy="1987068"/>
          </a:xfrm>
        </p:spPr>
        <p:txBody>
          <a:bodyPr>
            <a:noAutofit/>
          </a:bodyPr>
          <a:lstStyle/>
          <a:p>
            <a:r>
              <a:rPr lang="en-US" sz="6400" b="1" dirty="0">
                <a:solidFill>
                  <a:schemeClr val="accent1">
                    <a:lumMod val="50000"/>
                  </a:schemeClr>
                </a:solidFill>
                <a:latin typeface="+mn-lt"/>
              </a:rPr>
              <a:t>Classification of Costs</a:t>
            </a:r>
            <a:br>
              <a:rPr lang="en-US" sz="6400" b="1" dirty="0">
                <a:solidFill>
                  <a:schemeClr val="accent1">
                    <a:lumMod val="50000"/>
                  </a:schemeClr>
                </a:solidFill>
                <a:latin typeface="+mn-lt"/>
              </a:rPr>
            </a:br>
            <a:r>
              <a:rPr lang="en-US" sz="4800" b="1" dirty="0">
                <a:solidFill>
                  <a:schemeClr val="accent1">
                    <a:lumMod val="50000"/>
                  </a:schemeClr>
                </a:solidFill>
                <a:latin typeface="+mn-lt"/>
              </a:rPr>
              <a:t>(Direct vs Indirect)</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FAB494A6-9558-4DE0-8FF6-8983CE2EBACA}"/>
              </a:ext>
            </a:extLst>
          </p:cNvPr>
          <p:cNvGraphicFramePr/>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C429914-5B4B-4609-8F8F-AAF0A30AC70D}"/>
              </a:ext>
            </a:extLst>
          </p:cNvPr>
          <p:cNvSpPr txBox="1"/>
          <p:nvPr/>
        </p:nvSpPr>
        <p:spPr>
          <a:xfrm>
            <a:off x="526211" y="5046288"/>
            <a:ext cx="3200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4472C4"/>
                </a:solidFill>
                <a:latin typeface="Calibri" panose="020F0502020204030204"/>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Allowable </a:t>
            </a:r>
            <a:r>
              <a:rPr lang="en-US" b="1" dirty="0">
                <a:solidFill>
                  <a:srgbClr val="4472C4"/>
                </a:solidFill>
                <a:latin typeface="Calibri" panose="020F0502020204030204"/>
                <a:cs typeface="Times New Roman" panose="02020603050405020304" pitchFamily="18" charset="0"/>
              </a:rPr>
              <a:t>Direct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lang="en-US" b="1" dirty="0">
                <a:solidFill>
                  <a:srgbClr val="4472C4"/>
                </a:solidFill>
                <a:latin typeface="Calibri" panose="020F0502020204030204"/>
                <a:cs typeface="Times New Roman" panose="02020603050405020304" pitchFamily="18" charset="0"/>
              </a:rPr>
              <a:t>Costs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lang="en-US" b="1" dirty="0">
                <a:solidFill>
                  <a:srgbClr val="4472C4"/>
                </a:solidFill>
                <a:latin typeface="Calibri" panose="020F0502020204030204"/>
                <a:cs typeface="Times New Roman" panose="02020603050405020304" pitchFamily="18" charset="0"/>
              </a:rPr>
              <a:t>Allocable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Times New Roman" panose="02020603050405020304" pitchFamily="18" charset="0"/>
              </a:rPr>
              <a:t>Indirect Costs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Applicable Credits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TOTAL Costs of a Federal Award</a:t>
            </a:r>
          </a:p>
        </p:txBody>
      </p:sp>
    </p:spTree>
    <p:extLst>
      <p:ext uri="{BB962C8B-B14F-4D97-AF65-F5344CB8AC3E}">
        <p14:creationId xmlns:p14="http://schemas.microsoft.com/office/powerpoint/2010/main" val="2801397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899410" y="629467"/>
            <a:ext cx="10622030" cy="1082991"/>
          </a:xfrm>
        </p:spPr>
        <p:txBody>
          <a:bodyPr>
            <a:noAutofit/>
          </a:bodyPr>
          <a:lstStyle/>
          <a:p>
            <a:r>
              <a:rPr lang="en-US" sz="4400" b="1" dirty="0">
                <a:latin typeface="+mn-lt"/>
              </a:rPr>
              <a:t>Some Background on Cost Classification</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899410" y="2123950"/>
            <a:ext cx="10622030" cy="2610099"/>
          </a:xfrm>
        </p:spPr>
        <p:txBody>
          <a:bodyPr>
            <a:noAutofit/>
          </a:bodyPr>
          <a:lstStyle/>
          <a:p>
            <a:pPr marL="571500" indent="-571500" algn="l">
              <a:buFont typeface="Arial" panose="020B0604020202020204" pitchFamily="34" charset="0"/>
              <a:buChar char="•"/>
            </a:pPr>
            <a:r>
              <a:rPr lang="en-US" sz="3600" dirty="0"/>
              <a:t>Costs can be classified in various ways, depending on the purpose.</a:t>
            </a:r>
          </a:p>
          <a:p>
            <a:pPr marL="571500" indent="-571500" algn="l">
              <a:buFont typeface="Arial" panose="020B0604020202020204" pitchFamily="34" charset="0"/>
              <a:buChar char="•"/>
            </a:pPr>
            <a:r>
              <a:rPr lang="en-US" sz="3600" dirty="0"/>
              <a:t>Economists and accountants often find it useful to establish binary classifications of costs.</a:t>
            </a:r>
          </a:p>
          <a:p>
            <a:pPr marL="571500" indent="-571500" algn="l">
              <a:buFont typeface="Arial" panose="020B0604020202020204" pitchFamily="34" charset="0"/>
              <a:buChar char="•"/>
            </a:pPr>
            <a:r>
              <a:rPr lang="en-US" sz="3600" dirty="0"/>
              <a:t>Under such classifications, costs are included in one category or the other (e.g., either direct or indirect).</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295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latin typeface="+mn-lt"/>
              </a:rPr>
              <a:t>Allocable Costs (§200.405)</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162050" y="2027215"/>
            <a:ext cx="10359390" cy="3104855"/>
          </a:xfrm>
        </p:spPr>
        <p:txBody>
          <a:bodyPr>
            <a:normAutofit lnSpcReduction="10000"/>
          </a:bodyPr>
          <a:lstStyle/>
          <a:p>
            <a:pPr algn="l"/>
            <a:r>
              <a:rPr lang="en-US" sz="2800" dirty="0">
                <a:cs typeface="Times New Roman" panose="02020603050405020304" pitchFamily="18" charset="0"/>
              </a:rPr>
              <a:t>A cost is allocable to a particular Federal award or other cost objective if it:</a:t>
            </a:r>
          </a:p>
          <a:p>
            <a:pPr marL="342900" indent="-342900" algn="l">
              <a:buFont typeface="Arial" panose="020B0604020202020204" pitchFamily="34" charset="0"/>
              <a:buChar char="•"/>
            </a:pPr>
            <a:r>
              <a:rPr lang="en-US" sz="2800" dirty="0">
                <a:cs typeface="Times New Roman" panose="02020603050405020304" pitchFamily="18" charset="0"/>
              </a:rPr>
              <a:t>Is incurred specifically for the Federal award.</a:t>
            </a:r>
          </a:p>
          <a:p>
            <a:pPr marL="342900" indent="-342900" algn="l">
              <a:buFont typeface="Arial" panose="020B0604020202020204" pitchFamily="34" charset="0"/>
              <a:buChar char="•"/>
            </a:pPr>
            <a:r>
              <a:rPr lang="en-US" sz="2800" dirty="0">
                <a:cs typeface="Times New Roman" panose="02020603050405020304" pitchFamily="18" charset="0"/>
              </a:rPr>
              <a:t>Benefits both the federal award and other work of the non-Federal entity and is assignable in part to the Federal award in accordance with the Cost Principles in 2 CFR 200, Subpart E.</a:t>
            </a:r>
          </a:p>
          <a:p>
            <a:pPr marL="342900" indent="-342900" algn="l">
              <a:buFont typeface="Arial" panose="020B0604020202020204" pitchFamily="34" charset="0"/>
              <a:buChar char="•"/>
            </a:pPr>
            <a:r>
              <a:rPr lang="en-US" sz="2800" dirty="0">
                <a:cs typeface="Times New Roman" panose="02020603050405020304" pitchFamily="18" charset="0"/>
              </a:rPr>
              <a:t>Is necessary to the overall operation of the non-Federal entity.</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FC753B1-E758-45D1-B5F6-C1AE78DA0335}"/>
              </a:ext>
            </a:extLst>
          </p:cNvPr>
          <p:cNvSpPr txBox="1"/>
          <p:nvPr/>
        </p:nvSpPr>
        <p:spPr>
          <a:xfrm>
            <a:off x="121284" y="5613131"/>
            <a:ext cx="3190876" cy="1200329"/>
          </a:xfrm>
          <a:prstGeom prst="rect">
            <a:avLst/>
          </a:prstGeom>
          <a:solidFill>
            <a:schemeClr val="accent1">
              <a:lumMod val="20000"/>
              <a:lumOff val="80000"/>
            </a:schemeClr>
          </a:solidFill>
        </p:spPr>
        <p:txBody>
          <a:bodyPr wrap="square">
            <a:spAutoFit/>
          </a:bodyPr>
          <a:lstStyle/>
          <a:p>
            <a:r>
              <a:rPr lang="en-US" dirty="0">
                <a:cs typeface="Times New Roman" panose="02020603050405020304" pitchFamily="18" charset="0"/>
              </a:rPr>
              <a:t>+ Allowable Direct Costs </a:t>
            </a:r>
          </a:p>
          <a:p>
            <a:pPr marL="0" indent="0">
              <a:buNone/>
            </a:pPr>
            <a:r>
              <a:rPr lang="en-US" b="1" dirty="0">
                <a:solidFill>
                  <a:schemeClr val="accent1"/>
                </a:solidFill>
                <a:cs typeface="Times New Roman" panose="02020603050405020304" pitchFamily="18" charset="0"/>
              </a:rPr>
              <a:t>+ Allocable </a:t>
            </a:r>
            <a:r>
              <a:rPr lang="en-US" dirty="0">
                <a:cs typeface="Times New Roman" panose="02020603050405020304" pitchFamily="18" charset="0"/>
              </a:rPr>
              <a:t>Indirect</a:t>
            </a:r>
            <a:r>
              <a:rPr lang="en-US" b="1" dirty="0">
                <a:solidFill>
                  <a:schemeClr val="accent1"/>
                </a:solidFill>
                <a:cs typeface="Times New Roman" panose="02020603050405020304" pitchFamily="18" charset="0"/>
              </a:rPr>
              <a:t> Costs </a:t>
            </a:r>
          </a:p>
          <a:p>
            <a:pPr marL="0" indent="0">
              <a:buNone/>
            </a:pPr>
            <a:r>
              <a:rPr lang="en-US" u="sng" dirty="0">
                <a:cs typeface="Times New Roman" panose="02020603050405020304" pitchFamily="18" charset="0"/>
              </a:rPr>
              <a:t>– Applicable Credits	</a:t>
            </a:r>
          </a:p>
          <a:p>
            <a:pPr marL="0" indent="0">
              <a:buNone/>
            </a:pPr>
            <a:r>
              <a:rPr lang="en-US" dirty="0">
                <a:cs typeface="Times New Roman" panose="02020603050405020304" pitchFamily="18" charset="0"/>
              </a:rPr>
              <a:t>TOTAL Costs of a Federal Award</a:t>
            </a:r>
          </a:p>
        </p:txBody>
      </p:sp>
    </p:spTree>
    <p:extLst>
      <p:ext uri="{BB962C8B-B14F-4D97-AF65-F5344CB8AC3E}">
        <p14:creationId xmlns:p14="http://schemas.microsoft.com/office/powerpoint/2010/main" val="431495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rmAutofit/>
          </a:bodyPr>
          <a:lstStyle/>
          <a:p>
            <a:r>
              <a:rPr lang="en-US" sz="4400" b="1" dirty="0">
                <a:latin typeface="+mn-lt"/>
              </a:rPr>
              <a:t>Applicable Credits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325880" y="2080260"/>
            <a:ext cx="5623560" cy="3051810"/>
          </a:xfrm>
        </p:spPr>
        <p:txBody>
          <a:bodyPr>
            <a:normAutofit fontScale="62500" lnSpcReduction="20000"/>
          </a:bodyPr>
          <a:lstStyle/>
          <a:p>
            <a:pPr algn="l"/>
            <a:r>
              <a:rPr lang="en-US" sz="3200" b="1" dirty="0"/>
              <a:t>Definition</a:t>
            </a:r>
          </a:p>
          <a:p>
            <a:pPr algn="l"/>
            <a:r>
              <a:rPr lang="en-US" sz="3200" dirty="0"/>
              <a:t>§ 200.406 </a:t>
            </a:r>
          </a:p>
          <a:p>
            <a:pPr algn="l"/>
            <a:r>
              <a:rPr lang="en-US" sz="3200" dirty="0"/>
              <a:t>Applicable credits refer to those receipts or reduction-of-expenditure-type transactions that offset or reduce expense items allocable to the Federal award as direct or indirect (F&amp;A) costs. </a:t>
            </a:r>
          </a:p>
          <a:p>
            <a:pPr algn="l"/>
            <a:r>
              <a:rPr lang="en-US" sz="3200" dirty="0"/>
              <a:t>To the extent that such credits accruing to or received by the non-Federal entity relate to allowable costs, they must be credited to the Federal award either as a cost reduction or cash refund, as appropriate.</a:t>
            </a:r>
          </a:p>
          <a:p>
            <a:pPr algn="l"/>
            <a:endParaRPr lang="en-US" sz="3200" dirty="0"/>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326572"/>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3E6AFD7-EE0E-4E8D-A41C-C26A96F5853C}"/>
              </a:ext>
            </a:extLst>
          </p:cNvPr>
          <p:cNvSpPr txBox="1"/>
          <p:nvPr/>
        </p:nvSpPr>
        <p:spPr>
          <a:xfrm>
            <a:off x="121284" y="5613131"/>
            <a:ext cx="3190876" cy="1200329"/>
          </a:xfrm>
          <a:prstGeom prst="rect">
            <a:avLst/>
          </a:prstGeom>
          <a:solidFill>
            <a:schemeClr val="accent1">
              <a:lumMod val="20000"/>
              <a:lumOff val="80000"/>
            </a:schemeClr>
          </a:solidFill>
        </p:spPr>
        <p:txBody>
          <a:bodyPr wrap="square">
            <a:spAutoFit/>
          </a:bodyPr>
          <a:lstStyle/>
          <a:p>
            <a:r>
              <a:rPr lang="en-US" dirty="0">
                <a:cs typeface="Times New Roman" panose="02020603050405020304" pitchFamily="18" charset="0"/>
              </a:rPr>
              <a:t>+ Allowable Direct Costs </a:t>
            </a:r>
          </a:p>
          <a:p>
            <a:pPr marL="0" indent="0">
              <a:buNone/>
            </a:pPr>
            <a:r>
              <a:rPr lang="en-US" dirty="0">
                <a:cs typeface="Times New Roman" panose="02020603050405020304" pitchFamily="18" charset="0"/>
              </a:rPr>
              <a:t>+ Allocable Indirect Costs </a:t>
            </a:r>
          </a:p>
          <a:p>
            <a:pPr marL="0" indent="0">
              <a:buNone/>
            </a:pPr>
            <a:r>
              <a:rPr lang="en-US" b="1" u="sng" dirty="0">
                <a:solidFill>
                  <a:schemeClr val="accent1"/>
                </a:solidFill>
                <a:cs typeface="Times New Roman" panose="02020603050405020304" pitchFamily="18" charset="0"/>
              </a:rPr>
              <a:t>– Applicable Credits</a:t>
            </a:r>
            <a:r>
              <a:rPr lang="en-US" u="sng" dirty="0">
                <a:cs typeface="Times New Roman" panose="02020603050405020304" pitchFamily="18" charset="0"/>
              </a:rPr>
              <a:t>	</a:t>
            </a:r>
          </a:p>
          <a:p>
            <a:pPr marL="0" indent="0">
              <a:buNone/>
            </a:pPr>
            <a:r>
              <a:rPr lang="en-US" dirty="0">
                <a:cs typeface="Times New Roman" panose="02020603050405020304" pitchFamily="18" charset="0"/>
              </a:rPr>
              <a:t>TOTAL Costs of a Federal Award</a:t>
            </a:r>
          </a:p>
        </p:txBody>
      </p:sp>
      <p:sp>
        <p:nvSpPr>
          <p:cNvPr id="4" name="TextBox 3">
            <a:extLst>
              <a:ext uri="{FF2B5EF4-FFF2-40B4-BE49-F238E27FC236}">
                <a16:creationId xmlns:a16="http://schemas.microsoft.com/office/drawing/2014/main" id="{02F596EB-B34F-4ECB-88A8-4C25AE32DCCB}"/>
              </a:ext>
            </a:extLst>
          </p:cNvPr>
          <p:cNvSpPr txBox="1"/>
          <p:nvPr/>
        </p:nvSpPr>
        <p:spPr>
          <a:xfrm>
            <a:off x="7435459" y="1999841"/>
            <a:ext cx="3646197" cy="2862322"/>
          </a:xfrm>
          <a:prstGeom prst="rect">
            <a:avLst/>
          </a:prstGeom>
          <a:noFill/>
        </p:spPr>
        <p:txBody>
          <a:bodyPr wrap="square" rtlCol="0">
            <a:spAutoFit/>
          </a:bodyPr>
          <a:lstStyle/>
          <a:p>
            <a:r>
              <a:rPr lang="en-US" sz="2000" b="1" dirty="0"/>
              <a:t>Examples </a:t>
            </a:r>
          </a:p>
          <a:p>
            <a:endParaRPr lang="en-US" sz="2000" b="1" dirty="0"/>
          </a:p>
          <a:p>
            <a:pPr marL="285750" indent="-285750">
              <a:buFont typeface="Wingdings" panose="05000000000000000000" pitchFamily="2" charset="2"/>
              <a:buChar char="ü"/>
            </a:pPr>
            <a:r>
              <a:rPr lang="en-US" sz="2000" dirty="0"/>
              <a:t>purchase discounts</a:t>
            </a:r>
          </a:p>
          <a:p>
            <a:pPr marL="285750" indent="-285750">
              <a:buFont typeface="Wingdings" panose="05000000000000000000" pitchFamily="2" charset="2"/>
              <a:buChar char="ü"/>
            </a:pPr>
            <a:r>
              <a:rPr lang="en-US" sz="2000" dirty="0"/>
              <a:t>rebates or allowances recoveries or indemnities on losses</a:t>
            </a:r>
          </a:p>
          <a:p>
            <a:pPr marL="285750" indent="-285750">
              <a:buFont typeface="Wingdings" panose="05000000000000000000" pitchFamily="2" charset="2"/>
              <a:buChar char="ü"/>
            </a:pPr>
            <a:r>
              <a:rPr lang="en-US" sz="2000" dirty="0"/>
              <a:t>insurance refunds or rebates </a:t>
            </a:r>
          </a:p>
          <a:p>
            <a:pPr marL="285750" indent="-285750">
              <a:buFont typeface="Wingdings" panose="05000000000000000000" pitchFamily="2" charset="2"/>
              <a:buChar char="ü"/>
            </a:pPr>
            <a:r>
              <a:rPr lang="en-US" sz="2000" dirty="0"/>
              <a:t>adjustments of overpayments or erroneous charges</a:t>
            </a:r>
          </a:p>
        </p:txBody>
      </p:sp>
      <p:sp>
        <p:nvSpPr>
          <p:cNvPr id="7" name="Rectangle: Rounded Corners 6">
            <a:extLst>
              <a:ext uri="{FF2B5EF4-FFF2-40B4-BE49-F238E27FC236}">
                <a16:creationId xmlns:a16="http://schemas.microsoft.com/office/drawing/2014/main" id="{38FC282D-041D-4F6E-9372-C8C2A01E7A5F}"/>
              </a:ext>
            </a:extLst>
          </p:cNvPr>
          <p:cNvSpPr/>
          <p:nvPr/>
        </p:nvSpPr>
        <p:spPr>
          <a:xfrm flipH="1">
            <a:off x="7227022" y="1691639"/>
            <a:ext cx="137318" cy="4736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BEBF3727-DA52-41B4-A7A3-BDA4B06D6858}"/>
              </a:ext>
            </a:extLst>
          </p:cNvPr>
          <p:cNvGraphicFramePr/>
          <p:nvPr>
            <p:extLst>
              <p:ext uri="{D42A27DB-BD31-4B8C-83A1-F6EECF244321}">
                <p14:modId xmlns:p14="http://schemas.microsoft.com/office/powerpoint/2010/main" val="1913208663"/>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7412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title"/>
          </p:nvPr>
        </p:nvSpPr>
        <p:spPr/>
        <p:txBody>
          <a:bodyPr>
            <a:normAutofit/>
          </a:bodyPr>
          <a:lstStyle/>
          <a:p>
            <a:pPr algn="ctr"/>
            <a:r>
              <a:rPr lang="en-US" b="1" dirty="0">
                <a:latin typeface="+mn-lt"/>
              </a:rPr>
              <a:t>Direct Costs </a:t>
            </a:r>
          </a:p>
        </p:txBody>
      </p:sp>
      <p:sp>
        <p:nvSpPr>
          <p:cNvPr id="3" name="Subtitle 2">
            <a:extLst>
              <a:ext uri="{FF2B5EF4-FFF2-40B4-BE49-F238E27FC236}">
                <a16:creationId xmlns:a16="http://schemas.microsoft.com/office/drawing/2014/main" id="{53E40246-DC5F-4B20-92FC-893942E18E4E}"/>
              </a:ext>
            </a:extLst>
          </p:cNvPr>
          <p:cNvSpPr>
            <a:spLocks noGrp="1"/>
          </p:cNvSpPr>
          <p:nvPr>
            <p:ph sz="half" idx="1"/>
          </p:nvPr>
        </p:nvSpPr>
        <p:spPr>
          <a:xfrm>
            <a:off x="838200" y="1825625"/>
            <a:ext cx="5181600" cy="3559175"/>
          </a:xfrm>
        </p:spPr>
        <p:txBody>
          <a:bodyPr>
            <a:normAutofit fontScale="62500" lnSpcReduction="20000"/>
          </a:bodyPr>
          <a:lstStyle/>
          <a:p>
            <a:pPr marL="0" indent="0" algn="l">
              <a:buNone/>
            </a:pPr>
            <a:r>
              <a:rPr lang="en-US" sz="3200" b="1" dirty="0">
                <a:latin typeface="+mn-lt"/>
              </a:rPr>
              <a:t>Definition</a:t>
            </a:r>
            <a:endParaRPr lang="en-US" sz="3200" dirty="0"/>
          </a:p>
          <a:p>
            <a:pPr marL="0" indent="0" algn="l">
              <a:buNone/>
            </a:pPr>
            <a:r>
              <a:rPr lang="en-US" sz="3200" dirty="0"/>
              <a:t>§ 200.413 </a:t>
            </a:r>
          </a:p>
          <a:p>
            <a:pPr marL="0" indent="0" algn="l">
              <a:buNone/>
            </a:pPr>
            <a:r>
              <a:rPr lang="en-US" sz="3200" dirty="0"/>
              <a:t>Direct costs.(a) General. Direct costs are those costs that can be identified specifically with a particular final cost objective, such as a Federal award, or other internally or externally funded activity, or that can be directly assigned to such activities relatively easily with a high degree of accuracy.</a:t>
            </a:r>
          </a:p>
          <a:p>
            <a:pPr algn="l"/>
            <a:endParaRPr lang="en-US" sz="3200" dirty="0"/>
          </a:p>
          <a:p>
            <a:pPr marL="0" indent="0" algn="l">
              <a:buNone/>
            </a:pPr>
            <a:r>
              <a:rPr lang="en-US" sz="3200" dirty="0"/>
              <a:t>Costs incurred for the same purpose in like circumstances must be treated consistently as either direct or indirect (F&amp;A) costs.</a:t>
            </a:r>
          </a:p>
          <a:p>
            <a:pPr algn="l"/>
            <a:endParaRPr lang="en-US" sz="3200" dirty="0"/>
          </a:p>
          <a:p>
            <a:endParaRPr lang="en-US" dirty="0"/>
          </a:p>
        </p:txBody>
      </p:sp>
      <p:sp>
        <p:nvSpPr>
          <p:cNvPr id="4" name="Content Placeholder 3">
            <a:extLst>
              <a:ext uri="{FF2B5EF4-FFF2-40B4-BE49-F238E27FC236}">
                <a16:creationId xmlns:a16="http://schemas.microsoft.com/office/drawing/2014/main" id="{5BC3AC91-0FB7-49F2-AFFC-EA4725275B0E}"/>
              </a:ext>
            </a:extLst>
          </p:cNvPr>
          <p:cNvSpPr>
            <a:spLocks noGrp="1"/>
          </p:cNvSpPr>
          <p:nvPr>
            <p:ph sz="half" idx="2"/>
          </p:nvPr>
        </p:nvSpPr>
        <p:spPr/>
        <p:txBody>
          <a:bodyPr>
            <a:normAutofit fontScale="62500" lnSpcReduction="20000"/>
          </a:bodyPr>
          <a:lstStyle/>
          <a:p>
            <a:pPr marL="0" indent="0">
              <a:buNone/>
            </a:pPr>
            <a:r>
              <a:rPr lang="en-US" sz="3200" b="1" dirty="0"/>
              <a:t>Examples</a:t>
            </a:r>
          </a:p>
          <a:p>
            <a:pPr marL="0" indent="0">
              <a:buNone/>
            </a:pPr>
            <a:endParaRPr lang="en-US" dirty="0"/>
          </a:p>
          <a:p>
            <a:pPr>
              <a:buFont typeface="Wingdings" panose="05000000000000000000" pitchFamily="2" charset="2"/>
              <a:buChar char="ü"/>
            </a:pPr>
            <a:r>
              <a:rPr lang="en-US" sz="3200" dirty="0"/>
              <a:t>Salaries, wages, and related fringe benefits of employees directly performing services related to a specific project or cost objective</a:t>
            </a:r>
          </a:p>
          <a:p>
            <a:pPr>
              <a:buFont typeface="Wingdings" panose="05000000000000000000" pitchFamily="2" charset="2"/>
              <a:buChar char="ü"/>
            </a:pPr>
            <a:r>
              <a:rPr lang="en-US" sz="3200" dirty="0"/>
              <a:t>Travel costs incurred in the performance of direct services supported by Federal award</a:t>
            </a:r>
          </a:p>
          <a:p>
            <a:pPr>
              <a:buFont typeface="Wingdings" panose="05000000000000000000" pitchFamily="2" charset="2"/>
              <a:buChar char="ü"/>
            </a:pPr>
            <a:r>
              <a:rPr lang="en-US" sz="3200" dirty="0"/>
              <a:t>Equipment and other approved capital expenditures for approved project/activity</a:t>
            </a:r>
          </a:p>
          <a:p>
            <a:endParaRPr lang="en-US" dirty="0"/>
          </a:p>
        </p:txBody>
      </p:sp>
      <p:sp>
        <p:nvSpPr>
          <p:cNvPr id="9" name="Rectangle: Rounded Corners 8">
            <a:extLst>
              <a:ext uri="{FF2B5EF4-FFF2-40B4-BE49-F238E27FC236}">
                <a16:creationId xmlns:a16="http://schemas.microsoft.com/office/drawing/2014/main" id="{133B9D1C-61C2-42D9-AD19-2AD57B494713}"/>
              </a:ext>
            </a:extLst>
          </p:cNvPr>
          <p:cNvSpPr/>
          <p:nvPr/>
        </p:nvSpPr>
        <p:spPr>
          <a:xfrm flipH="1">
            <a:off x="5926542" y="1771340"/>
            <a:ext cx="137318" cy="4736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6A79431-72AA-460D-AF66-C263B42C513C}"/>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A433047-4EE2-4FD3-A3C4-30DDD53DD3C8}"/>
              </a:ext>
            </a:extLst>
          </p:cNvPr>
          <p:cNvSpPr txBox="1"/>
          <p:nvPr/>
        </p:nvSpPr>
        <p:spPr>
          <a:xfrm>
            <a:off x="121284" y="5613131"/>
            <a:ext cx="3190876" cy="1200329"/>
          </a:xfrm>
          <a:prstGeom prst="rect">
            <a:avLst/>
          </a:prstGeom>
          <a:solidFill>
            <a:schemeClr val="accent1">
              <a:lumMod val="20000"/>
              <a:lumOff val="80000"/>
            </a:schemeClr>
          </a:solidFill>
        </p:spPr>
        <p:txBody>
          <a:bodyPr wrap="square">
            <a:spAutoFit/>
          </a:bodyPr>
          <a:lstStyle/>
          <a:p>
            <a:pPr marL="0" indent="0">
              <a:buNone/>
            </a:pPr>
            <a:r>
              <a:rPr lang="en-US" dirty="0">
                <a:cs typeface="Times New Roman" panose="02020603050405020304" pitchFamily="18" charset="0"/>
              </a:rPr>
              <a:t>+</a:t>
            </a:r>
            <a:r>
              <a:rPr lang="en-US" b="1" dirty="0">
                <a:solidFill>
                  <a:schemeClr val="accent1"/>
                </a:solidFill>
                <a:cs typeface="Times New Roman" panose="02020603050405020304" pitchFamily="18" charset="0"/>
              </a:rPr>
              <a:t> </a:t>
            </a:r>
            <a:r>
              <a:rPr lang="en-US" dirty="0">
                <a:cs typeface="Times New Roman" panose="02020603050405020304" pitchFamily="18" charset="0"/>
              </a:rPr>
              <a:t>Allowable</a:t>
            </a:r>
            <a:r>
              <a:rPr lang="en-US" b="1" dirty="0">
                <a:solidFill>
                  <a:schemeClr val="accent1"/>
                </a:solidFill>
                <a:cs typeface="Times New Roman" panose="02020603050405020304" pitchFamily="18" charset="0"/>
              </a:rPr>
              <a:t> Direct Costs</a:t>
            </a:r>
            <a:r>
              <a:rPr lang="en-US" b="1" u="sng" dirty="0">
                <a:solidFill>
                  <a:schemeClr val="accent1"/>
                </a:solidFill>
                <a:cs typeface="Times New Roman" panose="02020603050405020304" pitchFamily="18" charset="0"/>
              </a:rPr>
              <a:t> </a:t>
            </a:r>
          </a:p>
          <a:p>
            <a:pPr marL="0" indent="0">
              <a:buNone/>
            </a:pPr>
            <a:r>
              <a:rPr lang="en-US" dirty="0">
                <a:cs typeface="Times New Roman" panose="02020603050405020304" pitchFamily="18" charset="0"/>
              </a:rPr>
              <a:t>+ Allocable</a:t>
            </a:r>
            <a:r>
              <a:rPr lang="en-US" b="1" dirty="0">
                <a:cs typeface="Times New Roman" panose="02020603050405020304" pitchFamily="18" charset="0"/>
              </a:rPr>
              <a:t> </a:t>
            </a:r>
            <a:r>
              <a:rPr lang="en-US" dirty="0">
                <a:cs typeface="Times New Roman" panose="02020603050405020304" pitchFamily="18" charset="0"/>
              </a:rPr>
              <a:t>Indirect Costs </a:t>
            </a:r>
          </a:p>
          <a:p>
            <a:pPr marL="0" indent="0">
              <a:buNone/>
            </a:pPr>
            <a:r>
              <a:rPr lang="en-US" u="sng" dirty="0">
                <a:cs typeface="Times New Roman" panose="02020603050405020304" pitchFamily="18" charset="0"/>
              </a:rPr>
              <a:t>– Applicable Credits	</a:t>
            </a:r>
          </a:p>
          <a:p>
            <a:pPr marL="0" indent="0">
              <a:buNone/>
            </a:pPr>
            <a:r>
              <a:rPr lang="en-US" dirty="0">
                <a:cs typeface="Times New Roman" panose="02020603050405020304" pitchFamily="18" charset="0"/>
              </a:rPr>
              <a:t>TOTAL Costs of a Federal Award</a:t>
            </a:r>
          </a:p>
        </p:txBody>
      </p:sp>
    </p:spTree>
    <p:extLst>
      <p:ext uri="{BB962C8B-B14F-4D97-AF65-F5344CB8AC3E}">
        <p14:creationId xmlns:p14="http://schemas.microsoft.com/office/powerpoint/2010/main" val="1788802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rmAutofit/>
          </a:bodyPr>
          <a:lstStyle/>
          <a:p>
            <a:r>
              <a:rPr lang="en-US" sz="4400" b="1" dirty="0">
                <a:latin typeface="+mn-lt"/>
              </a:rPr>
              <a:t>Indirect (F&amp;A) Costs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660400" y="2016759"/>
            <a:ext cx="5831840" cy="4917883"/>
          </a:xfrm>
        </p:spPr>
        <p:txBody>
          <a:bodyPr>
            <a:normAutofit/>
          </a:bodyPr>
          <a:lstStyle/>
          <a:p>
            <a:pPr algn="l"/>
            <a:r>
              <a:rPr lang="en-US" sz="2000" b="1" i="0" dirty="0">
                <a:effectLst/>
                <a:cs typeface="Times New Roman" panose="02020603050405020304" pitchFamily="18" charset="0"/>
              </a:rPr>
              <a:t>Definitions</a:t>
            </a:r>
          </a:p>
          <a:p>
            <a:pPr algn="l"/>
            <a:r>
              <a:rPr lang="en-US" sz="2000" i="0" dirty="0">
                <a:effectLst/>
                <a:cs typeface="Times New Roman" panose="02020603050405020304" pitchFamily="18" charset="0"/>
              </a:rPr>
              <a:t>§ 200.414 </a:t>
            </a:r>
            <a:r>
              <a:rPr lang="en-US" sz="2000" i="0" dirty="0">
                <a:solidFill>
                  <a:srgbClr val="223358"/>
                </a:solidFill>
                <a:effectLst/>
                <a:cs typeface="Times New Roman" panose="02020603050405020304" pitchFamily="18" charset="0"/>
              </a:rPr>
              <a:t>- </a:t>
            </a:r>
            <a:r>
              <a:rPr lang="en-US" sz="2000" b="0" i="1" dirty="0">
                <a:solidFill>
                  <a:srgbClr val="414549"/>
                </a:solidFill>
                <a:effectLst/>
                <a:cs typeface="Times New Roman" panose="02020603050405020304" pitchFamily="18" charset="0"/>
              </a:rPr>
              <a:t>Indirect (F&amp;A) costs</a:t>
            </a:r>
            <a:r>
              <a:rPr lang="en-US" sz="2000" b="0" i="0" dirty="0">
                <a:solidFill>
                  <a:srgbClr val="414549"/>
                </a:solidFill>
                <a:effectLst/>
                <a:cs typeface="Times New Roman" panose="02020603050405020304" pitchFamily="18" charset="0"/>
              </a:rPr>
              <a:t> means those costs incurred for </a:t>
            </a:r>
            <a:r>
              <a:rPr lang="en-US" sz="2000" i="0" dirty="0">
                <a:solidFill>
                  <a:srgbClr val="414549"/>
                </a:solidFill>
                <a:effectLst/>
                <a:cs typeface="Times New Roman" panose="02020603050405020304" pitchFamily="18" charset="0"/>
              </a:rPr>
              <a:t>a common or joint purpose </a:t>
            </a:r>
            <a:r>
              <a:rPr lang="en-US" sz="2000" b="0" i="0" dirty="0">
                <a:solidFill>
                  <a:srgbClr val="414549"/>
                </a:solidFill>
                <a:effectLst/>
                <a:cs typeface="Times New Roman" panose="02020603050405020304" pitchFamily="18" charset="0"/>
              </a:rPr>
              <a:t>benefitting more than one cost objective, and not readily assignable to the cost objectives specifically benefitted, without effort disproportionate to the results achieved. </a:t>
            </a:r>
          </a:p>
          <a:p>
            <a:pPr algn="l"/>
            <a:endParaRPr lang="en-US" sz="2000" b="0" i="0" dirty="0">
              <a:solidFill>
                <a:srgbClr val="414549"/>
              </a:solidFill>
              <a:effectLst/>
              <a:cs typeface="Times New Roman" panose="02020603050405020304" pitchFamily="18" charset="0"/>
            </a:endParaRPr>
          </a:p>
          <a:p>
            <a:pPr algn="l"/>
            <a:r>
              <a:rPr lang="en-US" sz="1800" dirty="0">
                <a:solidFill>
                  <a:schemeClr val="accent1"/>
                </a:solidFill>
                <a:cs typeface="Times New Roman" panose="02020603050405020304" pitchFamily="18" charset="0"/>
              </a:rPr>
              <a:t>Indirect costs can be defined as any costs incurred by a recipient or subrecipient that cannot be </a:t>
            </a:r>
            <a:r>
              <a:rPr lang="en-US" sz="1800" b="1" u="sng" dirty="0">
                <a:solidFill>
                  <a:schemeClr val="accent1"/>
                </a:solidFill>
                <a:cs typeface="Times New Roman" panose="02020603050405020304" pitchFamily="18" charset="0"/>
              </a:rPr>
              <a:t>traced</a:t>
            </a:r>
            <a:r>
              <a:rPr lang="en-US" sz="1800" dirty="0">
                <a:solidFill>
                  <a:schemeClr val="accent1"/>
                </a:solidFill>
                <a:cs typeface="Times New Roman" panose="02020603050405020304" pitchFamily="18" charset="0"/>
              </a:rPr>
              <a:t> directly to a cost objective.</a:t>
            </a:r>
          </a:p>
          <a:p>
            <a:pPr algn="l"/>
            <a:endParaRPr lang="en-US" sz="2000" dirty="0"/>
          </a:p>
          <a:p>
            <a:pPr algn="l"/>
            <a:endParaRPr lang="en-US" sz="2000" dirty="0"/>
          </a:p>
          <a:p>
            <a:pPr algn="l"/>
            <a:endParaRPr lang="en-US" sz="2000" dirty="0"/>
          </a:p>
          <a:p>
            <a:endParaRPr lang="en-US" sz="2000" dirty="0"/>
          </a:p>
        </p:txBody>
      </p:sp>
      <p:sp>
        <p:nvSpPr>
          <p:cNvPr id="7" name="Subtitle 2">
            <a:extLst>
              <a:ext uri="{FF2B5EF4-FFF2-40B4-BE49-F238E27FC236}">
                <a16:creationId xmlns:a16="http://schemas.microsoft.com/office/drawing/2014/main" id="{F757C132-C6AF-4583-9CCB-21626E031246}"/>
              </a:ext>
            </a:extLst>
          </p:cNvPr>
          <p:cNvSpPr txBox="1">
            <a:spLocks/>
          </p:cNvSpPr>
          <p:nvPr/>
        </p:nvSpPr>
        <p:spPr>
          <a:xfrm>
            <a:off x="6969760" y="1999188"/>
            <a:ext cx="4561840" cy="28596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t>Examples</a:t>
            </a:r>
          </a:p>
          <a:p>
            <a:pPr algn="l"/>
            <a:endParaRPr lang="en-US" sz="2000" dirty="0"/>
          </a:p>
          <a:p>
            <a:pPr marL="457200" indent="-457200" algn="l">
              <a:buFont typeface="Wingdings" panose="05000000000000000000" pitchFamily="2" charset="2"/>
              <a:buChar char="ü"/>
            </a:pPr>
            <a:r>
              <a:rPr lang="en-US" sz="2000" dirty="0"/>
              <a:t>General and Administrative salaries and wages</a:t>
            </a:r>
          </a:p>
          <a:p>
            <a:pPr marL="457200" indent="-457200" algn="l">
              <a:buFont typeface="Wingdings" panose="05000000000000000000" pitchFamily="2" charset="2"/>
              <a:buChar char="ü"/>
            </a:pPr>
            <a:r>
              <a:rPr lang="en-US" sz="2000" dirty="0"/>
              <a:t>Office building security services</a:t>
            </a:r>
          </a:p>
          <a:p>
            <a:pPr marL="457200" indent="-457200" algn="l">
              <a:buFont typeface="Wingdings" panose="05000000000000000000" pitchFamily="2" charset="2"/>
              <a:buChar char="ü"/>
            </a:pPr>
            <a:r>
              <a:rPr lang="en-US" sz="2000" dirty="0"/>
              <a:t>Office supplies</a:t>
            </a:r>
          </a:p>
          <a:p>
            <a:pPr marL="457200" indent="-457200" algn="l">
              <a:buFont typeface="Wingdings" panose="05000000000000000000" pitchFamily="2" charset="2"/>
              <a:buChar char="ü"/>
            </a:pPr>
            <a:r>
              <a:rPr lang="en-US" sz="2000" dirty="0"/>
              <a:t>Depreciation</a:t>
            </a:r>
          </a:p>
          <a:p>
            <a:pPr marL="457200" indent="-457200" algn="l">
              <a:buFont typeface="Wingdings" panose="05000000000000000000" pitchFamily="2" charset="2"/>
              <a:buChar char="ü"/>
            </a:pPr>
            <a:r>
              <a:rPr lang="en-US" sz="2000" dirty="0"/>
              <a:t>Rent</a:t>
            </a:r>
          </a:p>
          <a:p>
            <a:pPr algn="l"/>
            <a:endParaRPr lang="en-US" sz="2000" dirty="0"/>
          </a:p>
          <a:p>
            <a:endParaRPr lang="en-US" sz="2000" dirty="0"/>
          </a:p>
        </p:txBody>
      </p:sp>
      <p:sp>
        <p:nvSpPr>
          <p:cNvPr id="4" name="Rectangle: Rounded Corners 3">
            <a:extLst>
              <a:ext uri="{FF2B5EF4-FFF2-40B4-BE49-F238E27FC236}">
                <a16:creationId xmlns:a16="http://schemas.microsoft.com/office/drawing/2014/main" id="{D808A77B-53F5-4FF8-B0F7-243A2AF79313}"/>
              </a:ext>
            </a:extLst>
          </p:cNvPr>
          <p:cNvSpPr/>
          <p:nvPr/>
        </p:nvSpPr>
        <p:spPr>
          <a:xfrm>
            <a:off x="6568440" y="1910080"/>
            <a:ext cx="162560" cy="4815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7E73AC1-22EF-4143-9C82-AC484E1B723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a:extLst>
              <a:ext uri="{FF2B5EF4-FFF2-40B4-BE49-F238E27FC236}">
                <a16:creationId xmlns:a16="http://schemas.microsoft.com/office/drawing/2014/main" id="{B420250A-12D6-4351-93F6-E77000E4E68F}"/>
              </a:ext>
            </a:extLst>
          </p:cNvPr>
          <p:cNvGraphicFramePr/>
          <p:nvPr>
            <p:extLst>
              <p:ext uri="{D42A27DB-BD31-4B8C-83A1-F6EECF244321}">
                <p14:modId xmlns:p14="http://schemas.microsoft.com/office/powerpoint/2010/main" val="1423648146"/>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162F7F7-A175-4144-97A7-13DD8584AAAC}"/>
              </a:ext>
            </a:extLst>
          </p:cNvPr>
          <p:cNvSpPr txBox="1"/>
          <p:nvPr/>
        </p:nvSpPr>
        <p:spPr>
          <a:xfrm>
            <a:off x="121284" y="5613131"/>
            <a:ext cx="3190876" cy="1200329"/>
          </a:xfrm>
          <a:prstGeom prst="rect">
            <a:avLst/>
          </a:prstGeom>
          <a:solidFill>
            <a:schemeClr val="accent1">
              <a:lumMod val="20000"/>
              <a:lumOff val="80000"/>
            </a:schemeClr>
          </a:solidFill>
        </p:spPr>
        <p:txBody>
          <a:bodyPr wrap="square">
            <a:spAutoFit/>
          </a:bodyPr>
          <a:lstStyle/>
          <a:p>
            <a:r>
              <a:rPr lang="en-US" dirty="0">
                <a:cs typeface="Times New Roman" panose="02020603050405020304" pitchFamily="18" charset="0"/>
              </a:rPr>
              <a:t>+ Allowable Direct Costs </a:t>
            </a:r>
          </a:p>
          <a:p>
            <a:pPr marL="0" indent="0">
              <a:buNone/>
            </a:pPr>
            <a:r>
              <a:rPr lang="en-US" b="1" dirty="0">
                <a:solidFill>
                  <a:schemeClr val="accent1"/>
                </a:solidFill>
                <a:cs typeface="Times New Roman" panose="02020603050405020304" pitchFamily="18" charset="0"/>
              </a:rPr>
              <a:t>+ </a:t>
            </a:r>
            <a:r>
              <a:rPr lang="en-US" dirty="0">
                <a:cs typeface="Times New Roman" panose="02020603050405020304" pitchFamily="18" charset="0"/>
              </a:rPr>
              <a:t>Allocable</a:t>
            </a:r>
            <a:r>
              <a:rPr lang="en-US" b="1" dirty="0">
                <a:solidFill>
                  <a:schemeClr val="accent1"/>
                </a:solidFill>
                <a:cs typeface="Times New Roman" panose="02020603050405020304" pitchFamily="18" charset="0"/>
              </a:rPr>
              <a:t> Indirect Costs </a:t>
            </a:r>
          </a:p>
          <a:p>
            <a:pPr marL="0" indent="0">
              <a:buNone/>
            </a:pPr>
            <a:r>
              <a:rPr lang="en-US" u="sng" dirty="0">
                <a:cs typeface="Times New Roman" panose="02020603050405020304" pitchFamily="18" charset="0"/>
              </a:rPr>
              <a:t>– Applicable Credits	</a:t>
            </a:r>
          </a:p>
          <a:p>
            <a:pPr marL="0" indent="0">
              <a:buNone/>
            </a:pPr>
            <a:r>
              <a:rPr lang="en-US" dirty="0">
                <a:cs typeface="Times New Roman" panose="02020603050405020304" pitchFamily="18" charset="0"/>
              </a:rPr>
              <a:t>TOTAL Costs of a Federal Award</a:t>
            </a:r>
          </a:p>
        </p:txBody>
      </p:sp>
    </p:spTree>
    <p:extLst>
      <p:ext uri="{BB962C8B-B14F-4D97-AF65-F5344CB8AC3E}">
        <p14:creationId xmlns:p14="http://schemas.microsoft.com/office/powerpoint/2010/main" val="8329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209006" y="2587940"/>
            <a:ext cx="11534503" cy="1987068"/>
          </a:xfrm>
        </p:spPr>
        <p:txBody>
          <a:bodyPr>
            <a:noAutofit/>
          </a:bodyPr>
          <a:lstStyle/>
          <a:p>
            <a:r>
              <a:rPr lang="en-US" sz="6400" b="1" dirty="0">
                <a:solidFill>
                  <a:schemeClr val="accent1">
                    <a:lumMod val="50000"/>
                  </a:schemeClr>
                </a:solidFill>
                <a:latin typeface="+mn-lt"/>
              </a:rPr>
              <a:t>Written Procedures and Policies</a:t>
            </a:r>
            <a:endParaRPr lang="en-US" sz="4800" b="1" dirty="0">
              <a:solidFill>
                <a:schemeClr val="accent1">
                  <a:lumMod val="50000"/>
                </a:schemeClr>
              </a:solidFill>
              <a:latin typeface="+mn-lt"/>
            </a:endParaRP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70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rmAutofit/>
          </a:bodyPr>
          <a:lstStyle/>
          <a:p>
            <a:r>
              <a:rPr lang="en-US" sz="4400" b="1" dirty="0">
                <a:latin typeface="+mn-lt"/>
              </a:rPr>
              <a:t>Classification of Indirect (F&amp;A) Costs</a:t>
            </a:r>
          </a:p>
        </p:txBody>
      </p:sp>
      <p:sp>
        <p:nvSpPr>
          <p:cNvPr id="6" name="Rectangle 5">
            <a:extLst>
              <a:ext uri="{FF2B5EF4-FFF2-40B4-BE49-F238E27FC236}">
                <a16:creationId xmlns:a16="http://schemas.microsoft.com/office/drawing/2014/main" id="{67E73AC1-22EF-4143-9C82-AC484E1B723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a:extLst>
              <a:ext uri="{FF2B5EF4-FFF2-40B4-BE49-F238E27FC236}">
                <a16:creationId xmlns:a16="http://schemas.microsoft.com/office/drawing/2014/main" id="{B420250A-12D6-4351-93F6-E77000E4E68F}"/>
              </a:ext>
            </a:extLst>
          </p:cNvPr>
          <p:cNvGraphicFramePr/>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162F7F7-A175-4144-97A7-13DD8584AAAC}"/>
              </a:ext>
            </a:extLst>
          </p:cNvPr>
          <p:cNvSpPr txBox="1"/>
          <p:nvPr/>
        </p:nvSpPr>
        <p:spPr>
          <a:xfrm>
            <a:off x="121284" y="5613131"/>
            <a:ext cx="3190876" cy="1200329"/>
          </a:xfrm>
          <a:prstGeom prst="rect">
            <a:avLst/>
          </a:prstGeom>
          <a:solidFill>
            <a:schemeClr val="accent1">
              <a:lumMod val="20000"/>
              <a:lumOff val="80000"/>
            </a:schemeClr>
          </a:solidFill>
        </p:spPr>
        <p:txBody>
          <a:bodyPr wrap="square">
            <a:spAutoFit/>
          </a:bodyPr>
          <a:lstStyle/>
          <a:p>
            <a:r>
              <a:rPr lang="en-US" dirty="0">
                <a:cs typeface="Times New Roman" panose="02020603050405020304" pitchFamily="18" charset="0"/>
              </a:rPr>
              <a:t>+ Allowable Direct Costs </a:t>
            </a:r>
          </a:p>
          <a:p>
            <a:pPr marL="0" indent="0">
              <a:buNone/>
            </a:pPr>
            <a:r>
              <a:rPr lang="en-US" b="1" dirty="0">
                <a:solidFill>
                  <a:schemeClr val="accent1"/>
                </a:solidFill>
                <a:cs typeface="Times New Roman" panose="02020603050405020304" pitchFamily="18" charset="0"/>
              </a:rPr>
              <a:t>+ </a:t>
            </a:r>
            <a:r>
              <a:rPr lang="en-US" dirty="0">
                <a:cs typeface="Times New Roman" panose="02020603050405020304" pitchFamily="18" charset="0"/>
              </a:rPr>
              <a:t>Allocable</a:t>
            </a:r>
            <a:r>
              <a:rPr lang="en-US" b="1" dirty="0">
                <a:solidFill>
                  <a:schemeClr val="accent1"/>
                </a:solidFill>
                <a:cs typeface="Times New Roman" panose="02020603050405020304" pitchFamily="18" charset="0"/>
              </a:rPr>
              <a:t> Indirect Costs </a:t>
            </a:r>
          </a:p>
          <a:p>
            <a:pPr marL="0" indent="0">
              <a:buNone/>
            </a:pPr>
            <a:r>
              <a:rPr lang="en-US" u="sng" dirty="0">
                <a:cs typeface="Times New Roman" panose="02020603050405020304" pitchFamily="18" charset="0"/>
              </a:rPr>
              <a:t>– Applicable Credits	</a:t>
            </a:r>
          </a:p>
          <a:p>
            <a:pPr marL="0" indent="0">
              <a:buNone/>
            </a:pPr>
            <a:r>
              <a:rPr lang="en-US" dirty="0">
                <a:cs typeface="Times New Roman" panose="02020603050405020304" pitchFamily="18" charset="0"/>
              </a:rPr>
              <a:t>TOTAL Costs of a Federal Award</a:t>
            </a:r>
          </a:p>
        </p:txBody>
      </p:sp>
      <p:sp>
        <p:nvSpPr>
          <p:cNvPr id="12" name="Subtitle 2">
            <a:extLst>
              <a:ext uri="{FF2B5EF4-FFF2-40B4-BE49-F238E27FC236}">
                <a16:creationId xmlns:a16="http://schemas.microsoft.com/office/drawing/2014/main" id="{A69F042A-B48E-4DFD-9E1D-F5AB6974C256}"/>
              </a:ext>
            </a:extLst>
          </p:cNvPr>
          <p:cNvSpPr>
            <a:spLocks noGrp="1"/>
          </p:cNvSpPr>
          <p:nvPr>
            <p:ph type="subTitle" idx="1"/>
          </p:nvPr>
        </p:nvSpPr>
        <p:spPr>
          <a:xfrm>
            <a:off x="1162050" y="2027215"/>
            <a:ext cx="4640036" cy="3104855"/>
          </a:xfrm>
        </p:spPr>
        <p:txBody>
          <a:bodyPr>
            <a:normAutofit/>
          </a:bodyPr>
          <a:lstStyle/>
          <a:p>
            <a:pPr algn="l"/>
            <a:r>
              <a:rPr lang="en-US" sz="2800" dirty="0">
                <a:cs typeface="Times New Roman" panose="02020603050405020304" pitchFamily="18" charset="0"/>
              </a:rPr>
              <a:t>Indirect costs must be classified into two categories:</a:t>
            </a:r>
          </a:p>
          <a:p>
            <a:pPr marL="514350" indent="-514350" algn="l">
              <a:buFont typeface="+mj-lt"/>
              <a:buAutoNum type="arabicPeriod"/>
            </a:pPr>
            <a:r>
              <a:rPr lang="en-US" sz="2800" dirty="0">
                <a:cs typeface="Times New Roman" panose="02020603050405020304" pitchFamily="18" charset="0"/>
              </a:rPr>
              <a:t>Facilities</a:t>
            </a:r>
          </a:p>
          <a:p>
            <a:pPr marL="514350" indent="-514350" algn="l">
              <a:buFont typeface="+mj-lt"/>
              <a:buAutoNum type="arabicPeriod"/>
            </a:pPr>
            <a:r>
              <a:rPr lang="en-US" sz="2800" dirty="0">
                <a:cs typeface="Times New Roman" panose="02020603050405020304" pitchFamily="18" charset="0"/>
              </a:rPr>
              <a:t>Administration</a:t>
            </a:r>
          </a:p>
          <a:p>
            <a:pPr algn="l"/>
            <a:endParaRPr lang="en-US" sz="2800" dirty="0">
              <a:cs typeface="Times New Roman" panose="02020603050405020304" pitchFamily="18" charset="0"/>
            </a:endParaRPr>
          </a:p>
        </p:txBody>
      </p:sp>
      <p:sp>
        <p:nvSpPr>
          <p:cNvPr id="14" name="Subtitle 2">
            <a:extLst>
              <a:ext uri="{FF2B5EF4-FFF2-40B4-BE49-F238E27FC236}">
                <a16:creationId xmlns:a16="http://schemas.microsoft.com/office/drawing/2014/main" id="{72AF4E62-CB54-4235-9D5C-26205E8DDE77}"/>
              </a:ext>
            </a:extLst>
          </p:cNvPr>
          <p:cNvSpPr txBox="1">
            <a:spLocks/>
          </p:cNvSpPr>
          <p:nvPr/>
        </p:nvSpPr>
        <p:spPr>
          <a:xfrm>
            <a:off x="6975022" y="2018801"/>
            <a:ext cx="4640036" cy="31048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cs typeface="Times New Roman" panose="02020603050405020304" pitchFamily="18" charset="0"/>
              </a:rPr>
              <a:t>For awards to:</a:t>
            </a:r>
          </a:p>
          <a:p>
            <a:pPr algn="l"/>
            <a:r>
              <a:rPr lang="en-US" sz="2800" dirty="0">
                <a:cs typeface="Times New Roman" panose="02020603050405020304" pitchFamily="18" charset="0"/>
              </a:rPr>
              <a:t>- major Institutions of Higher Education </a:t>
            </a:r>
          </a:p>
          <a:p>
            <a:pPr algn="l"/>
            <a:r>
              <a:rPr lang="en-US" sz="2800" dirty="0">
                <a:cs typeface="Times New Roman" panose="02020603050405020304" pitchFamily="18" charset="0"/>
              </a:rPr>
              <a:t>- major nonprofit organizations</a:t>
            </a:r>
          </a:p>
        </p:txBody>
      </p:sp>
      <p:sp>
        <p:nvSpPr>
          <p:cNvPr id="10" name="Arrow: Right 9">
            <a:extLst>
              <a:ext uri="{FF2B5EF4-FFF2-40B4-BE49-F238E27FC236}">
                <a16:creationId xmlns:a16="http://schemas.microsoft.com/office/drawing/2014/main" id="{7F6BAE4C-2E88-4261-B0F7-9CB78E56748C}"/>
              </a:ext>
            </a:extLst>
          </p:cNvPr>
          <p:cNvSpPr/>
          <p:nvPr/>
        </p:nvSpPr>
        <p:spPr>
          <a:xfrm>
            <a:off x="5649687" y="2845674"/>
            <a:ext cx="1175659" cy="864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204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title"/>
          </p:nvPr>
        </p:nvSpPr>
        <p:spPr>
          <a:xfrm>
            <a:off x="838200" y="434806"/>
            <a:ext cx="10515600" cy="1325563"/>
          </a:xfrm>
        </p:spPr>
        <p:txBody>
          <a:bodyPr>
            <a:normAutofit/>
          </a:bodyPr>
          <a:lstStyle/>
          <a:p>
            <a:pPr algn="ctr"/>
            <a:r>
              <a:rPr lang="en-US" b="1" dirty="0">
                <a:latin typeface="+mn-lt"/>
              </a:rPr>
              <a:t>Facilities and Administration (F&amp;A) Categories of Indirect Costs</a:t>
            </a:r>
          </a:p>
        </p:txBody>
      </p:sp>
      <p:sp>
        <p:nvSpPr>
          <p:cNvPr id="3" name="Subtitle 2">
            <a:extLst>
              <a:ext uri="{FF2B5EF4-FFF2-40B4-BE49-F238E27FC236}">
                <a16:creationId xmlns:a16="http://schemas.microsoft.com/office/drawing/2014/main" id="{53E40246-DC5F-4B20-92FC-893942E18E4E}"/>
              </a:ext>
            </a:extLst>
          </p:cNvPr>
          <p:cNvSpPr>
            <a:spLocks noGrp="1"/>
          </p:cNvSpPr>
          <p:nvPr>
            <p:ph sz="half" idx="1"/>
          </p:nvPr>
        </p:nvSpPr>
        <p:spPr>
          <a:xfrm>
            <a:off x="838200" y="1825625"/>
            <a:ext cx="5181600" cy="3559175"/>
          </a:xfrm>
        </p:spPr>
        <p:txBody>
          <a:bodyPr>
            <a:normAutofit fontScale="62500" lnSpcReduction="20000"/>
          </a:bodyPr>
          <a:lstStyle/>
          <a:p>
            <a:pPr marL="0" indent="0" algn="l">
              <a:buNone/>
            </a:pPr>
            <a:r>
              <a:rPr lang="en-US" sz="3200" b="1" dirty="0">
                <a:latin typeface="+mn-lt"/>
              </a:rPr>
              <a:t>Definitions</a:t>
            </a:r>
            <a:endParaRPr lang="en-US" sz="3200" dirty="0"/>
          </a:p>
          <a:p>
            <a:pPr marL="0" indent="0" algn="l">
              <a:buNone/>
            </a:pPr>
            <a:r>
              <a:rPr lang="en-US" sz="3200" dirty="0"/>
              <a:t>§ 200.414</a:t>
            </a:r>
          </a:p>
          <a:p>
            <a:pPr marL="0" indent="0" algn="l">
              <a:buNone/>
            </a:pPr>
            <a:r>
              <a:rPr lang="en-US" sz="3200" dirty="0"/>
              <a:t>Facilities and administration classification. (a) General. </a:t>
            </a:r>
            <a:r>
              <a:rPr lang="en-US" sz="3200" dirty="0">
                <a:solidFill>
                  <a:schemeClr val="accent1"/>
                </a:solidFill>
              </a:rPr>
              <a:t>Facilities</a:t>
            </a:r>
            <a:r>
              <a:rPr lang="en-US" sz="3200" dirty="0"/>
              <a:t> is defined as depreciation on buildings, equipment and capital improvement, interest on debt associated with certain buildings, equipment and capital improvements, and operations and maintenance expenses. </a:t>
            </a:r>
            <a:r>
              <a:rPr lang="en-US" sz="3200" dirty="0">
                <a:solidFill>
                  <a:schemeClr val="accent1"/>
                </a:solidFill>
              </a:rPr>
              <a:t>Administration</a:t>
            </a:r>
            <a:r>
              <a:rPr lang="en-US" sz="3200" dirty="0"/>
              <a:t> is defined as general administration and general expenses such as the director's office, accounting, personnel and all other types of expenditures not listed specifically under one of the subcategories of “Facilities” (including cross allocations from other pools, where applicable)</a:t>
            </a:r>
          </a:p>
          <a:p>
            <a:endParaRPr lang="en-US" dirty="0"/>
          </a:p>
        </p:txBody>
      </p:sp>
      <p:sp>
        <p:nvSpPr>
          <p:cNvPr id="4" name="Content Placeholder 3">
            <a:extLst>
              <a:ext uri="{FF2B5EF4-FFF2-40B4-BE49-F238E27FC236}">
                <a16:creationId xmlns:a16="http://schemas.microsoft.com/office/drawing/2014/main" id="{5BC3AC91-0FB7-49F2-AFFC-EA4725275B0E}"/>
              </a:ext>
            </a:extLst>
          </p:cNvPr>
          <p:cNvSpPr>
            <a:spLocks noGrp="1"/>
          </p:cNvSpPr>
          <p:nvPr>
            <p:ph sz="half" idx="2"/>
          </p:nvPr>
        </p:nvSpPr>
        <p:spPr/>
        <p:txBody>
          <a:bodyPr>
            <a:normAutofit fontScale="62500" lnSpcReduction="20000"/>
          </a:bodyPr>
          <a:lstStyle/>
          <a:p>
            <a:pPr marL="0" indent="0">
              <a:buNone/>
            </a:pPr>
            <a:r>
              <a:rPr lang="en-US" sz="3200" b="1" dirty="0"/>
              <a:t>Applicability to Types of Awards</a:t>
            </a:r>
            <a:endParaRPr lang="en-US" dirty="0"/>
          </a:p>
          <a:p>
            <a:pPr>
              <a:buFont typeface="Wingdings" panose="05000000000000000000" pitchFamily="2" charset="2"/>
              <a:buChar char="ü"/>
            </a:pPr>
            <a:r>
              <a:rPr lang="en-US" sz="3200" dirty="0"/>
              <a:t>For nonprofit organizations, library expenses are included in the “Administration” category.</a:t>
            </a:r>
          </a:p>
          <a:p>
            <a:pPr>
              <a:buFont typeface="Courier New" panose="02070309020205020404" pitchFamily="49" charset="0"/>
              <a:buChar char="o"/>
            </a:pPr>
            <a:r>
              <a:rPr lang="en-US" sz="3200" dirty="0"/>
              <a:t>Major nonprofit organizations are those which receive more than $10 million dollars in direct Federal funding.</a:t>
            </a:r>
          </a:p>
          <a:p>
            <a:pPr>
              <a:buFont typeface="Wingdings" panose="05000000000000000000" pitchFamily="2" charset="2"/>
              <a:buChar char="ü"/>
            </a:pPr>
            <a:r>
              <a:rPr lang="en-US" sz="3200" dirty="0"/>
              <a:t>For IHEs, they are included in the “Facilities” category. </a:t>
            </a:r>
          </a:p>
          <a:p>
            <a:pPr>
              <a:buFont typeface="Courier New" panose="02070309020205020404" pitchFamily="49" charset="0"/>
              <a:buChar char="o"/>
            </a:pPr>
            <a:r>
              <a:rPr lang="en-US" sz="3200" dirty="0"/>
              <a:t>Major IHEs are defined as those required to use the Standard Format for Submission as noted in appendix III to this part, and Rate Determination for Institutions of Higher Education paragraph C. 11. </a:t>
            </a:r>
          </a:p>
        </p:txBody>
      </p:sp>
      <p:sp>
        <p:nvSpPr>
          <p:cNvPr id="9" name="Rectangle: Rounded Corners 8">
            <a:extLst>
              <a:ext uri="{FF2B5EF4-FFF2-40B4-BE49-F238E27FC236}">
                <a16:creationId xmlns:a16="http://schemas.microsoft.com/office/drawing/2014/main" id="{133B9D1C-61C2-42D9-AD19-2AD57B494713}"/>
              </a:ext>
            </a:extLst>
          </p:cNvPr>
          <p:cNvSpPr/>
          <p:nvPr/>
        </p:nvSpPr>
        <p:spPr>
          <a:xfrm flipH="1">
            <a:off x="5926542" y="1771340"/>
            <a:ext cx="137318" cy="4736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6A79431-72AA-460D-AF66-C263B42C513C}"/>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307D09C-CC19-4100-A145-01177CC6B2AE}"/>
              </a:ext>
            </a:extLst>
          </p:cNvPr>
          <p:cNvSpPr txBox="1"/>
          <p:nvPr/>
        </p:nvSpPr>
        <p:spPr>
          <a:xfrm>
            <a:off x="121284" y="5613131"/>
            <a:ext cx="3190876" cy="1200329"/>
          </a:xfrm>
          <a:prstGeom prst="rect">
            <a:avLst/>
          </a:prstGeom>
          <a:solidFill>
            <a:schemeClr val="accent1">
              <a:lumMod val="20000"/>
              <a:lumOff val="80000"/>
            </a:schemeClr>
          </a:solidFill>
        </p:spPr>
        <p:txBody>
          <a:bodyPr wrap="square">
            <a:spAutoFit/>
          </a:bodyPr>
          <a:lstStyle/>
          <a:p>
            <a:r>
              <a:rPr lang="en-US" dirty="0">
                <a:cs typeface="Times New Roman" panose="02020603050405020304" pitchFamily="18" charset="0"/>
              </a:rPr>
              <a:t>+ Allowable Direct Costs </a:t>
            </a:r>
          </a:p>
          <a:p>
            <a:pPr marL="0" indent="0">
              <a:buNone/>
            </a:pPr>
            <a:r>
              <a:rPr lang="en-US" b="1" dirty="0">
                <a:solidFill>
                  <a:schemeClr val="accent1"/>
                </a:solidFill>
                <a:cs typeface="Times New Roman" panose="02020603050405020304" pitchFamily="18" charset="0"/>
              </a:rPr>
              <a:t>+ </a:t>
            </a:r>
            <a:r>
              <a:rPr lang="en-US" dirty="0">
                <a:cs typeface="Times New Roman" panose="02020603050405020304" pitchFamily="18" charset="0"/>
              </a:rPr>
              <a:t>Allocable</a:t>
            </a:r>
            <a:r>
              <a:rPr lang="en-US" b="1" dirty="0">
                <a:solidFill>
                  <a:schemeClr val="accent1"/>
                </a:solidFill>
                <a:cs typeface="Times New Roman" panose="02020603050405020304" pitchFamily="18" charset="0"/>
              </a:rPr>
              <a:t> Indirect Costs </a:t>
            </a:r>
          </a:p>
          <a:p>
            <a:pPr marL="0" indent="0">
              <a:buNone/>
            </a:pPr>
            <a:r>
              <a:rPr lang="en-US" u="sng" dirty="0">
                <a:cs typeface="Times New Roman" panose="02020603050405020304" pitchFamily="18" charset="0"/>
              </a:rPr>
              <a:t>– Applicable Credits	</a:t>
            </a:r>
          </a:p>
          <a:p>
            <a:pPr marL="0" indent="0">
              <a:buNone/>
            </a:pPr>
            <a:r>
              <a:rPr lang="en-US" dirty="0">
                <a:cs typeface="Times New Roman" panose="02020603050405020304" pitchFamily="18" charset="0"/>
              </a:rPr>
              <a:t>TOTAL Costs of a Federal Award</a:t>
            </a:r>
          </a:p>
        </p:txBody>
      </p:sp>
      <p:graphicFrame>
        <p:nvGraphicFramePr>
          <p:cNvPr id="10" name="Diagram 9">
            <a:extLst>
              <a:ext uri="{FF2B5EF4-FFF2-40B4-BE49-F238E27FC236}">
                <a16:creationId xmlns:a16="http://schemas.microsoft.com/office/drawing/2014/main" id="{408B06CA-C762-4C09-A90C-4A253905DBA4}"/>
              </a:ext>
            </a:extLst>
          </p:cNvPr>
          <p:cNvGraphicFramePr/>
          <p:nvPr>
            <p:extLst>
              <p:ext uri="{D42A27DB-BD31-4B8C-83A1-F6EECF244321}">
                <p14:modId xmlns:p14="http://schemas.microsoft.com/office/powerpoint/2010/main" val="745835013"/>
              </p:ext>
            </p:extLst>
          </p:nvPr>
        </p:nvGraphicFramePr>
        <p:xfrm>
          <a:off x="9908225" y="-24137"/>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5931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title"/>
          </p:nvPr>
        </p:nvSpPr>
        <p:spPr/>
        <p:txBody>
          <a:bodyPr>
            <a:normAutofit/>
          </a:bodyPr>
          <a:lstStyle/>
          <a:p>
            <a:pPr algn="ctr"/>
            <a:r>
              <a:rPr lang="en-US" b="1" dirty="0">
                <a:latin typeface="+mn-lt"/>
              </a:rPr>
              <a:t>Diversity of Nonprofits</a:t>
            </a:r>
          </a:p>
        </p:txBody>
      </p:sp>
      <p:sp>
        <p:nvSpPr>
          <p:cNvPr id="3" name="Subtitle 2">
            <a:extLst>
              <a:ext uri="{FF2B5EF4-FFF2-40B4-BE49-F238E27FC236}">
                <a16:creationId xmlns:a16="http://schemas.microsoft.com/office/drawing/2014/main" id="{53E40246-DC5F-4B20-92FC-893942E18E4E}"/>
              </a:ext>
            </a:extLst>
          </p:cNvPr>
          <p:cNvSpPr>
            <a:spLocks noGrp="1"/>
          </p:cNvSpPr>
          <p:nvPr>
            <p:ph sz="half" idx="1"/>
          </p:nvPr>
        </p:nvSpPr>
        <p:spPr>
          <a:xfrm>
            <a:off x="838200" y="1825625"/>
            <a:ext cx="5181600" cy="3559175"/>
          </a:xfrm>
        </p:spPr>
        <p:txBody>
          <a:bodyPr>
            <a:normAutofit fontScale="77500" lnSpcReduction="20000"/>
          </a:bodyPr>
          <a:lstStyle/>
          <a:p>
            <a:pPr marL="0" indent="0" algn="l">
              <a:buNone/>
            </a:pPr>
            <a:r>
              <a:rPr lang="en-US" sz="3200" dirty="0"/>
              <a:t>§ 200.414(b)</a:t>
            </a:r>
          </a:p>
          <a:p>
            <a:pPr marL="0" indent="0" algn="l">
              <a:buNone/>
            </a:pPr>
            <a:r>
              <a:rPr lang="en-US" sz="3200" dirty="0"/>
              <a:t>Diversity of Nonprofit Organizations. </a:t>
            </a:r>
          </a:p>
          <a:p>
            <a:pPr marL="0" indent="0" algn="l">
              <a:buNone/>
            </a:pPr>
            <a:r>
              <a:rPr lang="en-US" sz="3200" dirty="0"/>
              <a:t>It is not possible to specify the types of cost which may be classified as indirect (F&amp;A) cost in all situations. </a:t>
            </a:r>
          </a:p>
          <a:p>
            <a:pPr marL="0" indent="0" algn="l">
              <a:buNone/>
            </a:pPr>
            <a:r>
              <a:rPr lang="en-US" sz="3200" dirty="0"/>
              <a:t>Identification with a Federal award rather than the nature of the goods and services involved is the determining factor in distinguishing direct from indirect (F&amp;A) costs of Federal awards.</a:t>
            </a:r>
            <a:endParaRPr lang="en-US" dirty="0"/>
          </a:p>
        </p:txBody>
      </p:sp>
      <p:sp>
        <p:nvSpPr>
          <p:cNvPr id="4" name="Content Placeholder 3">
            <a:extLst>
              <a:ext uri="{FF2B5EF4-FFF2-40B4-BE49-F238E27FC236}">
                <a16:creationId xmlns:a16="http://schemas.microsoft.com/office/drawing/2014/main" id="{5BC3AC91-0FB7-49F2-AFFC-EA4725275B0E}"/>
              </a:ext>
            </a:extLst>
          </p:cNvPr>
          <p:cNvSpPr>
            <a:spLocks noGrp="1"/>
          </p:cNvSpPr>
          <p:nvPr>
            <p:ph sz="half" idx="2"/>
          </p:nvPr>
        </p:nvSpPr>
        <p:spPr/>
        <p:txBody>
          <a:bodyPr>
            <a:normAutofit fontScale="77500" lnSpcReduction="20000"/>
          </a:bodyPr>
          <a:lstStyle/>
          <a:p>
            <a:pPr marL="0" indent="0">
              <a:buNone/>
            </a:pPr>
            <a:r>
              <a:rPr lang="en-US" sz="3200" b="1" dirty="0"/>
              <a:t>Examples of Indirect Costs for Nonprofits</a:t>
            </a:r>
          </a:p>
          <a:p>
            <a:pPr>
              <a:buFont typeface="Wingdings" panose="05000000000000000000" pitchFamily="2" charset="2"/>
              <a:buChar char="ü"/>
            </a:pPr>
            <a:r>
              <a:rPr lang="en-US" sz="3200" dirty="0"/>
              <a:t>Depreciation on buildings and equipment</a:t>
            </a:r>
          </a:p>
          <a:p>
            <a:pPr>
              <a:buFont typeface="Wingdings" panose="05000000000000000000" pitchFamily="2" charset="2"/>
              <a:buChar char="ü"/>
            </a:pPr>
            <a:r>
              <a:rPr lang="en-US" sz="3200" dirty="0"/>
              <a:t>Costs of operating and maintaining facilities</a:t>
            </a:r>
          </a:p>
          <a:p>
            <a:pPr>
              <a:buFont typeface="Wingdings" panose="05000000000000000000" pitchFamily="2" charset="2"/>
              <a:buChar char="ü"/>
            </a:pPr>
            <a:r>
              <a:rPr lang="en-US" sz="3200" dirty="0"/>
              <a:t>General administration and general expenses</a:t>
            </a:r>
          </a:p>
          <a:p>
            <a:pPr lvl="1"/>
            <a:r>
              <a:rPr lang="en-US" sz="2800" dirty="0"/>
              <a:t>Salaries</a:t>
            </a:r>
          </a:p>
          <a:p>
            <a:pPr lvl="1"/>
            <a:r>
              <a:rPr lang="en-US" sz="2800" dirty="0"/>
              <a:t>Expenses of Executive Officers</a:t>
            </a:r>
          </a:p>
          <a:p>
            <a:pPr lvl="1"/>
            <a:r>
              <a:rPr lang="en-US" sz="2800" dirty="0"/>
              <a:t>Personnel Administration</a:t>
            </a:r>
          </a:p>
          <a:p>
            <a:pPr lvl="1"/>
            <a:r>
              <a:rPr lang="en-US" sz="2800" dirty="0"/>
              <a:t>Accounting</a:t>
            </a:r>
          </a:p>
        </p:txBody>
      </p:sp>
      <p:sp>
        <p:nvSpPr>
          <p:cNvPr id="9" name="Rectangle: Rounded Corners 8">
            <a:extLst>
              <a:ext uri="{FF2B5EF4-FFF2-40B4-BE49-F238E27FC236}">
                <a16:creationId xmlns:a16="http://schemas.microsoft.com/office/drawing/2014/main" id="{133B9D1C-61C2-42D9-AD19-2AD57B494713}"/>
              </a:ext>
            </a:extLst>
          </p:cNvPr>
          <p:cNvSpPr/>
          <p:nvPr/>
        </p:nvSpPr>
        <p:spPr>
          <a:xfrm flipH="1">
            <a:off x="5926542" y="1771340"/>
            <a:ext cx="137318" cy="4736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6A79431-72AA-460D-AF66-C263B42C513C}"/>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307D09C-CC19-4100-A145-01177CC6B2AE}"/>
              </a:ext>
            </a:extLst>
          </p:cNvPr>
          <p:cNvSpPr txBox="1"/>
          <p:nvPr/>
        </p:nvSpPr>
        <p:spPr>
          <a:xfrm>
            <a:off x="121284" y="5613131"/>
            <a:ext cx="3190876" cy="1200329"/>
          </a:xfrm>
          <a:prstGeom prst="rect">
            <a:avLst/>
          </a:prstGeom>
          <a:solidFill>
            <a:schemeClr val="accent1">
              <a:lumMod val="20000"/>
              <a:lumOff val="80000"/>
            </a:schemeClr>
          </a:solidFill>
        </p:spPr>
        <p:txBody>
          <a:bodyPr wrap="square">
            <a:spAutoFit/>
          </a:bodyPr>
          <a:lstStyle/>
          <a:p>
            <a:r>
              <a:rPr lang="en-US" dirty="0">
                <a:cs typeface="Times New Roman" panose="02020603050405020304" pitchFamily="18" charset="0"/>
              </a:rPr>
              <a:t>+ Allowable Direct Costs </a:t>
            </a:r>
          </a:p>
          <a:p>
            <a:pPr marL="0" indent="0">
              <a:buNone/>
            </a:pPr>
            <a:r>
              <a:rPr lang="en-US" b="1" dirty="0">
                <a:solidFill>
                  <a:schemeClr val="accent1"/>
                </a:solidFill>
                <a:cs typeface="Times New Roman" panose="02020603050405020304" pitchFamily="18" charset="0"/>
              </a:rPr>
              <a:t>+ </a:t>
            </a:r>
            <a:r>
              <a:rPr lang="en-US" dirty="0">
                <a:cs typeface="Times New Roman" panose="02020603050405020304" pitchFamily="18" charset="0"/>
              </a:rPr>
              <a:t>Allocable</a:t>
            </a:r>
            <a:r>
              <a:rPr lang="en-US" b="1" dirty="0">
                <a:solidFill>
                  <a:schemeClr val="accent1"/>
                </a:solidFill>
                <a:cs typeface="Times New Roman" panose="02020603050405020304" pitchFamily="18" charset="0"/>
              </a:rPr>
              <a:t> Indirect Costs </a:t>
            </a:r>
          </a:p>
          <a:p>
            <a:pPr marL="0" indent="0">
              <a:buNone/>
            </a:pPr>
            <a:r>
              <a:rPr lang="en-US" u="sng" dirty="0">
                <a:cs typeface="Times New Roman" panose="02020603050405020304" pitchFamily="18" charset="0"/>
              </a:rPr>
              <a:t>– Applicable Credits	</a:t>
            </a:r>
          </a:p>
          <a:p>
            <a:pPr marL="0" indent="0">
              <a:buNone/>
            </a:pPr>
            <a:r>
              <a:rPr lang="en-US" dirty="0">
                <a:cs typeface="Times New Roman" panose="02020603050405020304" pitchFamily="18" charset="0"/>
              </a:rPr>
              <a:t>TOTAL Costs of a Federal Award</a:t>
            </a:r>
          </a:p>
        </p:txBody>
      </p:sp>
      <p:graphicFrame>
        <p:nvGraphicFramePr>
          <p:cNvPr id="13" name="Diagram 12">
            <a:extLst>
              <a:ext uri="{FF2B5EF4-FFF2-40B4-BE49-F238E27FC236}">
                <a16:creationId xmlns:a16="http://schemas.microsoft.com/office/drawing/2014/main" id="{D73D860C-547C-410D-A888-4924AFDCD502}"/>
              </a:ext>
            </a:extLst>
          </p:cNvPr>
          <p:cNvGraphicFramePr/>
          <p:nvPr>
            <p:extLst>
              <p:ext uri="{D42A27DB-BD31-4B8C-83A1-F6EECF244321}">
                <p14:modId xmlns:p14="http://schemas.microsoft.com/office/powerpoint/2010/main" val="1913208663"/>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562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1804168"/>
            <a:ext cx="9144000" cy="1987068"/>
          </a:xfrm>
        </p:spPr>
        <p:txBody>
          <a:bodyPr>
            <a:noAutofit/>
          </a:bodyPr>
          <a:lstStyle/>
          <a:p>
            <a:r>
              <a:rPr lang="en-US" sz="6400" b="1" dirty="0">
                <a:solidFill>
                  <a:schemeClr val="accent1">
                    <a:lumMod val="50000"/>
                  </a:schemeClr>
                </a:solidFill>
                <a:latin typeface="+mn-lt"/>
              </a:rPr>
              <a:t>Recovery of Indirect Costs</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FAB494A6-9558-4DE0-8FF6-8983CE2EBACA}"/>
              </a:ext>
            </a:extLst>
          </p:cNvPr>
          <p:cNvGraphicFramePr/>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C429914-5B4B-4609-8F8F-AAF0A30AC70D}"/>
              </a:ext>
            </a:extLst>
          </p:cNvPr>
          <p:cNvSpPr txBox="1"/>
          <p:nvPr/>
        </p:nvSpPr>
        <p:spPr>
          <a:xfrm>
            <a:off x="517584" y="5020408"/>
            <a:ext cx="3200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Allowable Direct Costs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4472C4"/>
                </a:solidFill>
                <a:latin typeface="Calibri" panose="020F0502020204030204"/>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Allocable </a:t>
            </a:r>
            <a:r>
              <a:rPr lang="en-US" b="1" dirty="0">
                <a:solidFill>
                  <a:srgbClr val="4472C4"/>
                </a:solidFill>
                <a:latin typeface="Calibri" panose="020F0502020204030204"/>
                <a:cs typeface="Times New Roman" panose="02020603050405020304" pitchFamily="18" charset="0"/>
              </a:rPr>
              <a:t>Indirect Costs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cs typeface="Times New Roman" panose="02020603050405020304" pitchFamily="18" charset="0"/>
              </a:rPr>
              <a:t>– </a:t>
            </a:r>
            <a:r>
              <a:rPr lang="en-US" u="sng" dirty="0">
                <a:solidFill>
                  <a:prstClr val="black"/>
                </a:solidFill>
                <a:latin typeface="Calibri" panose="020F0502020204030204"/>
                <a:cs typeface="Times New Roman" panose="02020603050405020304" pitchFamily="18" charset="0"/>
              </a:rPr>
              <a:t>Applicable Credits</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TOTAL Costs of a Federal Award</a:t>
            </a:r>
          </a:p>
        </p:txBody>
      </p:sp>
    </p:spTree>
    <p:extLst>
      <p:ext uri="{BB962C8B-B14F-4D97-AF65-F5344CB8AC3E}">
        <p14:creationId xmlns:p14="http://schemas.microsoft.com/office/powerpoint/2010/main" val="3229895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latin typeface="+mn-lt"/>
              </a:rPr>
              <a:t>Key Terms related to IDCs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736333" y="2106203"/>
            <a:ext cx="9493641" cy="3986372"/>
          </a:xfrm>
        </p:spPr>
        <p:txBody>
          <a:bodyPr/>
          <a:lstStyle/>
          <a:p>
            <a:pPr algn="l"/>
            <a:endParaRPr lang="en-US" sz="3200" dirty="0"/>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714D78FA-5D36-4A07-8114-AD8B45C7FA02}"/>
              </a:ext>
            </a:extLst>
          </p:cNvPr>
          <p:cNvSpPr txBox="1">
            <a:spLocks/>
          </p:cNvSpPr>
          <p:nvPr/>
        </p:nvSpPr>
        <p:spPr>
          <a:xfrm>
            <a:off x="1561010" y="467427"/>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800" dirty="0"/>
          </a:p>
        </p:txBody>
      </p:sp>
      <p:graphicFrame>
        <p:nvGraphicFramePr>
          <p:cNvPr id="11" name="Content Placeholder 3">
            <a:extLst>
              <a:ext uri="{FF2B5EF4-FFF2-40B4-BE49-F238E27FC236}">
                <a16:creationId xmlns:a16="http://schemas.microsoft.com/office/drawing/2014/main" id="{99008BEE-51DA-4AE4-BBCA-332D748F9056}"/>
              </a:ext>
            </a:extLst>
          </p:cNvPr>
          <p:cNvGraphicFramePr>
            <a:graphicFrameLocks/>
          </p:cNvGraphicFramePr>
          <p:nvPr>
            <p:extLst>
              <p:ext uri="{D42A27DB-BD31-4B8C-83A1-F6EECF244321}">
                <p14:modId xmlns:p14="http://schemas.microsoft.com/office/powerpoint/2010/main" val="3825215321"/>
              </p:ext>
            </p:extLst>
          </p:nvPr>
        </p:nvGraphicFramePr>
        <p:xfrm>
          <a:off x="1523999" y="1691638"/>
          <a:ext cx="9143999" cy="4557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E221D236-4CB2-4238-B893-57DF7C217B05}"/>
              </a:ext>
            </a:extLst>
          </p:cNvPr>
          <p:cNvGraphicFramePr/>
          <p:nvPr>
            <p:extLst>
              <p:ext uri="{D42A27DB-BD31-4B8C-83A1-F6EECF244321}">
                <p14:modId xmlns:p14="http://schemas.microsoft.com/office/powerpoint/2010/main" val="3793404928"/>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41956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latin typeface="+mn-lt"/>
              </a:rPr>
              <a:t>Points to Keep in Mind about IDCs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027416" y="2137025"/>
            <a:ext cx="10494024" cy="2995045"/>
          </a:xfrm>
        </p:spPr>
        <p:txBody>
          <a:bodyPr>
            <a:noAutofit/>
          </a:bodyPr>
          <a:lstStyle/>
          <a:p>
            <a:pPr marL="571500" indent="-571500" algn="l">
              <a:buFont typeface="Arial" panose="020B0604020202020204" pitchFamily="34" charset="0"/>
              <a:buChar char="•"/>
            </a:pPr>
            <a:r>
              <a:rPr lang="en-US" sz="2800" dirty="0"/>
              <a:t>Indirect costs tend to be </a:t>
            </a:r>
            <a:r>
              <a:rPr lang="en-US" sz="2800" dirty="0">
                <a:solidFill>
                  <a:schemeClr val="accent1"/>
                </a:solidFill>
              </a:rPr>
              <a:t>support</a:t>
            </a:r>
            <a:r>
              <a:rPr lang="en-US" sz="2800" dirty="0"/>
              <a:t> costs (e.g., telephone, printing, rent) as opposed to costs that can be </a:t>
            </a:r>
            <a:r>
              <a:rPr lang="en-US" sz="2800" dirty="0">
                <a:solidFill>
                  <a:schemeClr val="accent1"/>
                </a:solidFill>
              </a:rPr>
              <a:t>traced directly </a:t>
            </a:r>
            <a:r>
              <a:rPr lang="en-US" sz="2800" dirty="0"/>
              <a:t>to projects or activities (e.g., construction costs for public facilities).</a:t>
            </a:r>
          </a:p>
          <a:p>
            <a:pPr marL="571500" indent="-571500" algn="l">
              <a:buFont typeface="Arial" panose="020B0604020202020204" pitchFamily="34" charset="0"/>
              <a:buChar char="•"/>
            </a:pPr>
            <a:r>
              <a:rPr lang="en-US" sz="2800" dirty="0"/>
              <a:t>Indirect costs are real and have to be paid from some revenue source for an organization to function.</a:t>
            </a:r>
          </a:p>
          <a:p>
            <a:pPr marL="571500" indent="-571500" algn="l">
              <a:buFont typeface="Arial" panose="020B0604020202020204" pitchFamily="34" charset="0"/>
              <a:buChar char="•"/>
            </a:pPr>
            <a:r>
              <a:rPr lang="en-US" sz="2800" dirty="0"/>
              <a:t>For most HUD grantees, allocation of indirect costs does not increase total funding.</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622A5163-0830-40A7-AB0E-89A6E1981D24}"/>
              </a:ext>
            </a:extLst>
          </p:cNvPr>
          <p:cNvGraphicFramePr/>
          <p:nvPr>
            <p:extLst>
              <p:ext uri="{D42A27DB-BD31-4B8C-83A1-F6EECF244321}">
                <p14:modId xmlns:p14="http://schemas.microsoft.com/office/powerpoint/2010/main" val="87922598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3345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latin typeface="+mn-lt"/>
              </a:rPr>
              <a:t>Cost Objective</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719191" y="1691639"/>
            <a:ext cx="5157627" cy="4061890"/>
          </a:xfrm>
        </p:spPr>
        <p:txBody>
          <a:bodyPr>
            <a:normAutofit fontScale="25000" lnSpcReduction="20000"/>
          </a:bodyPr>
          <a:lstStyle/>
          <a:p>
            <a:pPr marL="400050" lvl="1" algn="l"/>
            <a:endParaRPr lang="en-US" sz="6200" dirty="0"/>
          </a:p>
          <a:p>
            <a:pPr marL="176213" indent="-176213" algn="l"/>
            <a:r>
              <a:rPr lang="en-US" sz="9600" b="1" i="0" dirty="0">
                <a:effectLst/>
                <a:cs typeface="Times New Roman" panose="02020603050405020304" pitchFamily="18" charset="0"/>
              </a:rPr>
              <a:t>Definitions</a:t>
            </a:r>
          </a:p>
          <a:p>
            <a:pPr marL="176213" indent="-176213" algn="l"/>
            <a:r>
              <a:rPr lang="en-US" sz="9600" dirty="0"/>
              <a:t>-</a:t>
            </a:r>
            <a:r>
              <a:rPr lang="en-US" sz="9600" i="0" dirty="0">
                <a:effectLst/>
                <a:cs typeface="Times New Roman" panose="02020603050405020304" pitchFamily="18" charset="0"/>
              </a:rPr>
              <a:t> </a:t>
            </a:r>
            <a:r>
              <a:rPr lang="en-US" sz="9600" dirty="0"/>
              <a:t>Cost objective means a program, function, activity, award, organizational subdivision, contract, or work unit for which cost data are desired and for which provision is made to accumulate and measure the cost of processes, products, jobs, capital projects, etc.  </a:t>
            </a:r>
          </a:p>
          <a:p>
            <a:pPr marL="176213" indent="-176213" algn="l"/>
            <a:r>
              <a:rPr lang="en-US" sz="9600" dirty="0"/>
              <a:t>- A cost objective may be a major function of the non-Federal entity, a particular service or project, a Federal award, or </a:t>
            </a:r>
            <a:r>
              <a:rPr lang="en-US" sz="9600" dirty="0">
                <a:solidFill>
                  <a:schemeClr val="accent1"/>
                </a:solidFill>
              </a:rPr>
              <a:t>an indirect (F&amp;A) cost</a:t>
            </a:r>
            <a:r>
              <a:rPr lang="en-US" sz="9600" dirty="0"/>
              <a:t> activity, as described in Subpart E-Cost Principles.  </a:t>
            </a:r>
          </a:p>
          <a:p>
            <a:pPr marL="176213" lvl="1" indent="-176213" algn="l"/>
            <a:endParaRPr lang="en-US" sz="12000" dirty="0"/>
          </a:p>
          <a:p>
            <a:pPr marL="176213" indent="-176213" algn="l"/>
            <a:endParaRPr lang="en-US" sz="7400" dirty="0"/>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Diagram 4">
            <a:extLst>
              <a:ext uri="{FF2B5EF4-FFF2-40B4-BE49-F238E27FC236}">
                <a16:creationId xmlns:a16="http://schemas.microsoft.com/office/drawing/2014/main" id="{BBD9AE8E-E0BB-4774-9322-6B4A4AB982E9}"/>
              </a:ext>
            </a:extLst>
          </p:cNvPr>
          <p:cNvGraphicFramePr/>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779CC01B-BF3A-4C70-97E8-91F6A944C954}"/>
              </a:ext>
            </a:extLst>
          </p:cNvPr>
          <p:cNvSpPr/>
          <p:nvPr/>
        </p:nvSpPr>
        <p:spPr>
          <a:xfrm flipH="1">
            <a:off x="7227022" y="1691639"/>
            <a:ext cx="137318" cy="4736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45AB316-721D-4274-83A4-995196D60EE3}"/>
              </a:ext>
            </a:extLst>
          </p:cNvPr>
          <p:cNvSpPr txBox="1"/>
          <p:nvPr/>
        </p:nvSpPr>
        <p:spPr>
          <a:xfrm>
            <a:off x="7654247" y="2044557"/>
            <a:ext cx="4058292"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HUD award,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project, or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088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latin typeface="+mn-lt"/>
              </a:rPr>
              <a:t>Indirect Cost Rate</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5706318" y="2096640"/>
            <a:ext cx="5190809" cy="1713542"/>
          </a:xfrm>
        </p:spPr>
        <p:txBody>
          <a:bodyPr>
            <a:normAutofit/>
          </a:bodyPr>
          <a:lstStyle/>
          <a:p>
            <a:r>
              <a:rPr lang="en-US" sz="4400" u="sng" dirty="0"/>
              <a:t>Indirect Costs </a:t>
            </a:r>
          </a:p>
          <a:p>
            <a:r>
              <a:rPr lang="en-US" sz="4400" dirty="0"/>
              <a:t> Direct Cost Base</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99A89286-19E7-4045-A18C-8DB82EAB73B6}"/>
              </a:ext>
            </a:extLst>
          </p:cNvPr>
          <p:cNvGraphicFramePr/>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AE8FB3EA-C0A4-4929-99B5-EEF62039227F}"/>
              </a:ext>
            </a:extLst>
          </p:cNvPr>
          <p:cNvSpPr txBox="1"/>
          <p:nvPr/>
        </p:nvSpPr>
        <p:spPr>
          <a:xfrm>
            <a:off x="1468653" y="2096640"/>
            <a:ext cx="4572001" cy="1138773"/>
          </a:xfrm>
          <a:prstGeom prst="rect">
            <a:avLst/>
          </a:prstGeom>
          <a:noFill/>
        </p:spPr>
        <p:txBody>
          <a:bodyPr wrap="square" rtlCol="0">
            <a:spAutoFit/>
          </a:bodyPr>
          <a:lstStyle/>
          <a:p>
            <a:r>
              <a:rPr lang="en-US" sz="4400" dirty="0"/>
              <a:t>Indirect Cost Rate</a:t>
            </a:r>
          </a:p>
          <a:p>
            <a:r>
              <a:rPr lang="en-US" sz="2400" dirty="0"/>
              <a:t>      (expressed as a percentage)</a:t>
            </a:r>
          </a:p>
        </p:txBody>
      </p:sp>
      <p:sp>
        <p:nvSpPr>
          <p:cNvPr id="7" name="Equals 6">
            <a:extLst>
              <a:ext uri="{FF2B5EF4-FFF2-40B4-BE49-F238E27FC236}">
                <a16:creationId xmlns:a16="http://schemas.microsoft.com/office/drawing/2014/main" id="{323811D8-6A6A-45DC-BF86-92146936E933}"/>
              </a:ext>
            </a:extLst>
          </p:cNvPr>
          <p:cNvSpPr/>
          <p:nvPr/>
        </p:nvSpPr>
        <p:spPr>
          <a:xfrm>
            <a:off x="5800845" y="2467515"/>
            <a:ext cx="590310" cy="46958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F69FD316-0447-4AA8-A682-CEBE323E9668}"/>
              </a:ext>
            </a:extLst>
          </p:cNvPr>
          <p:cNvSpPr txBox="1"/>
          <p:nvPr/>
        </p:nvSpPr>
        <p:spPr>
          <a:xfrm>
            <a:off x="6640287" y="3595206"/>
            <a:ext cx="5548454" cy="3477875"/>
          </a:xfrm>
          <a:prstGeom prst="rect">
            <a:avLst/>
          </a:prstGeom>
          <a:noFill/>
        </p:spPr>
        <p:txBody>
          <a:bodyPr wrap="square" rtlCol="0">
            <a:spAutoFit/>
          </a:bodyPr>
          <a:lstStyle/>
          <a:p>
            <a:endParaRPr lang="en-US" sz="2000" dirty="0"/>
          </a:p>
          <a:p>
            <a:endParaRPr lang="en-US" sz="2000" dirty="0"/>
          </a:p>
          <a:p>
            <a:pPr algn="l"/>
            <a:r>
              <a:rPr lang="en-US" sz="2000" dirty="0"/>
              <a:t>Acceptable Direct Cost Bases (Denominator):</a:t>
            </a:r>
          </a:p>
          <a:p>
            <a:pPr marL="571500" indent="-571500" algn="l">
              <a:buFont typeface="Wingdings" panose="05000000000000000000" pitchFamily="2" charset="2"/>
              <a:buChar char="ü"/>
            </a:pPr>
            <a:r>
              <a:rPr lang="en-US" sz="2000" dirty="0"/>
              <a:t>Direct salaries and wages including (or excluding) all fringe benefits.</a:t>
            </a:r>
          </a:p>
          <a:p>
            <a:pPr marL="571500" indent="-571500" algn="l">
              <a:buFont typeface="Wingdings" panose="05000000000000000000" pitchFamily="2" charset="2"/>
              <a:buChar char="ü"/>
            </a:pPr>
            <a:r>
              <a:rPr lang="en-US" sz="2000" dirty="0"/>
              <a:t>Direct salaries and wages including vacation, holiday, sick pay, and other paid absences but excluding all other fringe benefits.</a:t>
            </a:r>
          </a:p>
          <a:p>
            <a:pPr marL="571500" indent="-571500" algn="l">
              <a:buFont typeface="Wingdings" panose="05000000000000000000" pitchFamily="2" charset="2"/>
              <a:buChar char="ü"/>
            </a:pPr>
            <a:r>
              <a:rPr lang="en-US" sz="2000" dirty="0"/>
              <a:t>Total Direct Costs (TDC)</a:t>
            </a:r>
          </a:p>
          <a:p>
            <a:pPr marL="571500" indent="-571500" algn="l">
              <a:buFont typeface="Wingdings" panose="05000000000000000000" pitchFamily="2" charset="2"/>
              <a:buChar char="ü"/>
            </a:pPr>
            <a:r>
              <a:rPr lang="en-US" sz="2000" dirty="0"/>
              <a:t>Modified Total Direct Costs (MTDC)</a:t>
            </a:r>
          </a:p>
          <a:p>
            <a:endParaRPr lang="en-US" sz="2000" dirty="0"/>
          </a:p>
        </p:txBody>
      </p:sp>
      <p:cxnSp>
        <p:nvCxnSpPr>
          <p:cNvPr id="12" name="Straight Connector 11">
            <a:extLst>
              <a:ext uri="{FF2B5EF4-FFF2-40B4-BE49-F238E27FC236}">
                <a16:creationId xmlns:a16="http://schemas.microsoft.com/office/drawing/2014/main" id="{DA62E0E8-9D9A-4894-B5AE-A219EEA00962}"/>
              </a:ext>
            </a:extLst>
          </p:cNvPr>
          <p:cNvCxnSpPr>
            <a:cxnSpLocks/>
          </p:cNvCxnSpPr>
          <p:nvPr/>
        </p:nvCxnSpPr>
        <p:spPr>
          <a:xfrm>
            <a:off x="9618562" y="3429000"/>
            <a:ext cx="393539" cy="7494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11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378584"/>
          </a:xfrm>
        </p:spPr>
        <p:txBody>
          <a:bodyPr>
            <a:noAutofit/>
          </a:bodyPr>
          <a:lstStyle/>
          <a:p>
            <a:r>
              <a:rPr lang="en-US" sz="4400" b="1" dirty="0">
                <a:latin typeface="+mn-lt"/>
              </a:rPr>
              <a:t>Types of Indirect Cost Rates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2766060" y="3429000"/>
            <a:ext cx="8755380" cy="1703070"/>
          </a:xfrm>
        </p:spPr>
        <p:txBody>
          <a:bodyPr/>
          <a:lstStyle/>
          <a:p>
            <a:pPr algn="l"/>
            <a:endParaRPr lang="en-US" sz="3200" dirty="0"/>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B6995DDD-5400-4324-A51D-F45B7B7211B5}"/>
              </a:ext>
            </a:extLst>
          </p:cNvPr>
          <p:cNvSpPr txBox="1">
            <a:spLocks/>
          </p:cNvSpPr>
          <p:nvPr/>
        </p:nvSpPr>
        <p:spPr>
          <a:xfrm>
            <a:off x="685800" y="653592"/>
            <a:ext cx="10210800" cy="7942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800" dirty="0"/>
          </a:p>
        </p:txBody>
      </p:sp>
      <p:graphicFrame>
        <p:nvGraphicFramePr>
          <p:cNvPr id="9" name="Content Placeholder 3">
            <a:extLst>
              <a:ext uri="{FF2B5EF4-FFF2-40B4-BE49-F238E27FC236}">
                <a16:creationId xmlns:a16="http://schemas.microsoft.com/office/drawing/2014/main" id="{B988CB7C-ECF3-4891-9CF5-CEA25E307C17}"/>
              </a:ext>
            </a:extLst>
          </p:cNvPr>
          <p:cNvGraphicFramePr>
            <a:graphicFrameLocks/>
          </p:cNvGraphicFramePr>
          <p:nvPr>
            <p:extLst>
              <p:ext uri="{D42A27DB-BD31-4B8C-83A1-F6EECF244321}">
                <p14:modId xmlns:p14="http://schemas.microsoft.com/office/powerpoint/2010/main" val="2317591544"/>
              </p:ext>
            </p:extLst>
          </p:nvPr>
        </p:nvGraphicFramePr>
        <p:xfrm>
          <a:off x="1310640" y="2542031"/>
          <a:ext cx="10210800" cy="3836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0195D28F-D4A0-4121-B280-978044EC8B0C}"/>
              </a:ext>
            </a:extLst>
          </p:cNvPr>
          <p:cNvGraphicFramePr/>
          <p:nvPr>
            <p:extLst>
              <p:ext uri="{D42A27DB-BD31-4B8C-83A1-F6EECF244321}">
                <p14:modId xmlns:p14="http://schemas.microsoft.com/office/powerpoint/2010/main" val="87922598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a:extLst>
              <a:ext uri="{FF2B5EF4-FFF2-40B4-BE49-F238E27FC236}">
                <a16:creationId xmlns:a16="http://schemas.microsoft.com/office/drawing/2014/main" id="{519E9A1C-A29C-45FA-B7D9-6410392E50BB}"/>
              </a:ext>
            </a:extLst>
          </p:cNvPr>
          <p:cNvSpPr txBox="1"/>
          <p:nvPr/>
        </p:nvSpPr>
        <p:spPr>
          <a:xfrm>
            <a:off x="3988106" y="4224250"/>
            <a:ext cx="7358609" cy="1077218"/>
          </a:xfrm>
          <a:prstGeom prst="rect">
            <a:avLst/>
          </a:prstGeom>
          <a:noFill/>
        </p:spPr>
        <p:txBody>
          <a:bodyPr wrap="square" rtlCol="0">
            <a:spAutoFit/>
          </a:bodyPr>
          <a:lstStyle/>
          <a:p>
            <a:r>
              <a:rPr lang="en-US" sz="1600" b="0" i="0" dirty="0">
                <a:solidFill>
                  <a:srgbClr val="222222"/>
                </a:solidFill>
                <a:effectLst/>
              </a:rPr>
              <a:t>an indirect cost rate, applicable to a specified current or future period, usually the governmental unit's fiscal year. This rate is based on an estimate of the costs to be incurred during the period. Except </a:t>
            </a:r>
            <a:r>
              <a:rPr lang="en-US" sz="1600" dirty="0">
                <a:solidFill>
                  <a:srgbClr val="222222"/>
                </a:solidFill>
              </a:rPr>
              <a:t>un</a:t>
            </a:r>
            <a:r>
              <a:rPr lang="en-US" sz="1600" b="0" i="0" dirty="0">
                <a:solidFill>
                  <a:srgbClr val="222222"/>
                </a:solidFill>
                <a:effectLst/>
              </a:rPr>
              <a:t>der very unusual circumstances, a predetermined rate is not subject to adjustment.</a:t>
            </a:r>
            <a:endParaRPr lang="en-US" sz="1600" dirty="0"/>
          </a:p>
        </p:txBody>
      </p:sp>
      <p:sp>
        <p:nvSpPr>
          <p:cNvPr id="12" name="TextBox 11">
            <a:extLst>
              <a:ext uri="{FF2B5EF4-FFF2-40B4-BE49-F238E27FC236}">
                <a16:creationId xmlns:a16="http://schemas.microsoft.com/office/drawing/2014/main" id="{2324C01F-15F3-4F21-A356-D476468D6D38}"/>
              </a:ext>
            </a:extLst>
          </p:cNvPr>
          <p:cNvSpPr txBox="1"/>
          <p:nvPr/>
        </p:nvSpPr>
        <p:spPr>
          <a:xfrm>
            <a:off x="3988106" y="3382713"/>
            <a:ext cx="7533334" cy="615553"/>
          </a:xfrm>
          <a:prstGeom prst="rect">
            <a:avLst/>
          </a:prstGeom>
          <a:noFill/>
        </p:spPr>
        <p:txBody>
          <a:bodyPr wrap="square" rtlCol="0">
            <a:spAutoFit/>
          </a:bodyPr>
          <a:lstStyle/>
          <a:p>
            <a:pPr lvl="0" algn="l"/>
            <a:r>
              <a:rPr lang="en-US" sz="1600" dirty="0"/>
              <a:t>a permanent rate established after the organization‘s actual costs for a completed fiscal period are known.  The final rate is not subject to adjustment</a:t>
            </a:r>
            <a:r>
              <a:rPr lang="en-US" sz="1800" dirty="0">
                <a:latin typeface="+mn-lt"/>
              </a:rPr>
              <a:t>.</a:t>
            </a:r>
          </a:p>
        </p:txBody>
      </p:sp>
      <p:sp>
        <p:nvSpPr>
          <p:cNvPr id="16" name="TextBox 15">
            <a:extLst>
              <a:ext uri="{FF2B5EF4-FFF2-40B4-BE49-F238E27FC236}">
                <a16:creationId xmlns:a16="http://schemas.microsoft.com/office/drawing/2014/main" id="{E79C91AB-8FCF-4555-A42B-0281271BE281}"/>
              </a:ext>
            </a:extLst>
          </p:cNvPr>
          <p:cNvSpPr txBox="1"/>
          <p:nvPr/>
        </p:nvSpPr>
        <p:spPr>
          <a:xfrm>
            <a:off x="3988106" y="5301469"/>
            <a:ext cx="7533334" cy="1077218"/>
          </a:xfrm>
          <a:prstGeom prst="rect">
            <a:avLst/>
          </a:prstGeom>
          <a:noFill/>
        </p:spPr>
        <p:txBody>
          <a:bodyPr wrap="square" rtlCol="0">
            <a:spAutoFit/>
          </a:bodyPr>
          <a:lstStyle/>
          <a:p>
            <a:r>
              <a:rPr lang="en-US" sz="1600" dirty="0"/>
              <a:t>an indirect cost rate which has the same characteristics as a predetermined rate, except that the difference between the estimated costs and the actual, allowable costs of the period covered by the rate is carried forward as an adjustment to the rate computation of a subsequent period. </a:t>
            </a:r>
          </a:p>
        </p:txBody>
      </p:sp>
    </p:spTree>
    <p:extLst>
      <p:ext uri="{BB962C8B-B14F-4D97-AF65-F5344CB8AC3E}">
        <p14:creationId xmlns:p14="http://schemas.microsoft.com/office/powerpoint/2010/main" val="651187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latin typeface="+mn-lt"/>
              </a:rPr>
              <a:t>10% De Minimis Rate</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801329" y="1620887"/>
            <a:ext cx="10589342" cy="3431458"/>
          </a:xfrm>
        </p:spPr>
        <p:txBody>
          <a:bodyPr>
            <a:noAutofit/>
          </a:bodyPr>
          <a:lstStyle/>
          <a:p>
            <a:pPr marL="457200" lvl="1" indent="0">
              <a:buNone/>
            </a:pPr>
            <a:r>
              <a:rPr lang="en-US" sz="2400" dirty="0"/>
              <a:t>§200.414   Indirect (F&amp;A) costs</a:t>
            </a:r>
          </a:p>
          <a:p>
            <a:pPr marL="457200" lvl="1" indent="0">
              <a:buNone/>
            </a:pPr>
            <a:endParaRPr lang="en-US" dirty="0"/>
          </a:p>
          <a:p>
            <a:pPr marL="457200" lvl="1" indent="0" algn="l">
              <a:lnSpc>
                <a:spcPct val="100000"/>
              </a:lnSpc>
              <a:spcAft>
                <a:spcPts val="600"/>
              </a:spcAft>
              <a:buNone/>
            </a:pPr>
            <a:r>
              <a:rPr lang="en-US" dirty="0"/>
              <a:t>(f) In addition to the procedures outlined in the appendices in paragraph (e) of this section, any non-Federal entity that does not have a current negotiated (including provisional) rate, except for those non-Federal entities described in appendix VII to this part, paragraph D.1.b, may elect to charge a de minimis rate of 10% of modified total direct costs (MTDC) which may be used indefinitely. </a:t>
            </a:r>
          </a:p>
          <a:p>
            <a:pPr marL="457200" lvl="1" indent="0" algn="l">
              <a:lnSpc>
                <a:spcPct val="100000"/>
              </a:lnSpc>
              <a:spcAft>
                <a:spcPts val="600"/>
              </a:spcAft>
              <a:buNone/>
            </a:pPr>
            <a:r>
              <a:rPr lang="en-US" dirty="0"/>
              <a:t>No documentation is required to justify the 10% de minimis indirect cost rate. </a:t>
            </a:r>
          </a:p>
          <a:p>
            <a:pPr marL="457200" lvl="1" indent="0" algn="l">
              <a:lnSpc>
                <a:spcPct val="100000"/>
              </a:lnSpc>
              <a:spcAft>
                <a:spcPts val="600"/>
              </a:spcAft>
              <a:buNone/>
            </a:pPr>
            <a:r>
              <a:rPr lang="en-US" dirty="0"/>
              <a:t>As described in §200.403, costs must be consistently charged as either indirect or direct costs but may not be double charged or inconsistently charged as both. If chosen, this methodology once elected must be used consistently for all Federal awards until such time as a non-Federal entity chooses to negotiate for a rate, which the non-Federal entity may apply to do at any time.</a:t>
            </a:r>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FA64CE02-BFA8-4EC5-9E5B-1D2B38BA0B06}"/>
              </a:ext>
            </a:extLst>
          </p:cNvPr>
          <p:cNvGraphicFramePr/>
          <p:nvPr>
            <p:extLst>
              <p:ext uri="{D42A27DB-BD31-4B8C-83A1-F6EECF244321}">
                <p14:modId xmlns:p14="http://schemas.microsoft.com/office/powerpoint/2010/main" val="244515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333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with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rgbClr val="1F3864"/>
                                        </p:clrVal>
                                      </p:to>
                                    </p:set>
                                    <p:set>
                                      <p:cBhvr>
                                        <p:cTn id="7" dur="500" fill="hold"/>
                                        <p:tgtEl>
                                          <p:spTgt spid="3">
                                            <p:txEl>
                                              <p:pRg st="2" end="2"/>
                                            </p:txEl>
                                          </p:spTgt>
                                        </p:tgtEl>
                                        <p:attrNameLst>
                                          <p:attrName>fillcolor</p:attrName>
                                        </p:attrNameLst>
                                      </p:cBhvr>
                                      <p:to>
                                        <p:clrVal>
                                          <a:srgbClr val="1F3864"/>
                                        </p:clrVal>
                                      </p:to>
                                    </p:set>
                                    <p:set>
                                      <p:cBhvr>
                                        <p:cTn id="8" dur="500" fill="hold"/>
                                        <p:tgtEl>
                                          <p:spTgt spid="3">
                                            <p:txEl>
                                              <p:pRg st="2" end="2"/>
                                            </p:txEl>
                                          </p:spTgt>
                                        </p:tgtEl>
                                        <p:attrNameLst>
                                          <p:attrName>fill.type</p:attrName>
                                        </p:attrNameLst>
                                      </p:cBhvr>
                                      <p:to>
                                        <p:strVal val="solid"/>
                                      </p:to>
                                    </p:set>
                                  </p:childTnLst>
                                </p:cTn>
                              </p:par>
                              <p:par>
                                <p:cTn id="9" presetID="16" presetClass="emph" presetSubtype="0" fill="hold" nodeType="withEffect">
                                  <p:stCondLst>
                                    <p:cond delay="2000"/>
                                  </p:stCondLst>
                                  <p:iterate type="lt">
                                    <p:tmPct val="4000"/>
                                  </p:iterate>
                                  <p:childTnLst>
                                    <p:set>
                                      <p:cBhvr override="childStyle">
                                        <p:cTn id="10" dur="250" fill="hold"/>
                                        <p:tgtEl>
                                          <p:spTgt spid="3">
                                            <p:txEl>
                                              <p:pRg st="3" end="3"/>
                                            </p:txEl>
                                          </p:spTgt>
                                        </p:tgtEl>
                                        <p:attrNameLst>
                                          <p:attrName>style.color</p:attrName>
                                        </p:attrNameLst>
                                      </p:cBhvr>
                                      <p:to>
                                        <p:clrVal>
                                          <a:srgbClr val="1F3864"/>
                                        </p:clrVal>
                                      </p:to>
                                    </p:set>
                                    <p:set>
                                      <p:cBhvr>
                                        <p:cTn id="11" dur="250" fill="hold"/>
                                        <p:tgtEl>
                                          <p:spTgt spid="3">
                                            <p:txEl>
                                              <p:pRg st="3" end="3"/>
                                            </p:txEl>
                                          </p:spTgt>
                                        </p:tgtEl>
                                        <p:attrNameLst>
                                          <p:attrName>fillcolor</p:attrName>
                                        </p:attrNameLst>
                                      </p:cBhvr>
                                      <p:to>
                                        <p:clrVal>
                                          <a:srgbClr val="1F3864"/>
                                        </p:clrVal>
                                      </p:to>
                                    </p:set>
                                    <p:set>
                                      <p:cBhvr>
                                        <p:cTn id="12" dur="250" fill="hold"/>
                                        <p:tgtEl>
                                          <p:spTgt spid="3">
                                            <p:txEl>
                                              <p:pRg st="3" end="3"/>
                                            </p:txEl>
                                          </p:spTgt>
                                        </p:tgtEl>
                                        <p:attrNameLst>
                                          <p:attrName>fill.type</p:attrName>
                                        </p:attrNameLst>
                                      </p:cBhvr>
                                      <p:to>
                                        <p:strVal val="solid"/>
                                      </p:to>
                                    </p:set>
                                  </p:childTnLst>
                                </p:cTn>
                              </p:par>
                              <p:par>
                                <p:cTn id="13" presetID="16" presetClass="emph" presetSubtype="0" fill="hold" nodeType="withEffect">
                                  <p:stCondLst>
                                    <p:cond delay="4000"/>
                                  </p:stCondLst>
                                  <p:iterate type="lt">
                                    <p:tmPct val="4000"/>
                                  </p:iterate>
                                  <p:childTnLst>
                                    <p:set>
                                      <p:cBhvr override="childStyle">
                                        <p:cTn id="14" dur="500" fill="hold"/>
                                        <p:tgtEl>
                                          <p:spTgt spid="3">
                                            <p:txEl>
                                              <p:pRg st="4" end="4"/>
                                            </p:txEl>
                                          </p:spTgt>
                                        </p:tgtEl>
                                        <p:attrNameLst>
                                          <p:attrName>style.color</p:attrName>
                                        </p:attrNameLst>
                                      </p:cBhvr>
                                      <p:to>
                                        <p:clrVal>
                                          <a:srgbClr val="1F3864"/>
                                        </p:clrVal>
                                      </p:to>
                                    </p:set>
                                    <p:set>
                                      <p:cBhvr>
                                        <p:cTn id="15" dur="500" fill="hold"/>
                                        <p:tgtEl>
                                          <p:spTgt spid="3">
                                            <p:txEl>
                                              <p:pRg st="4" end="4"/>
                                            </p:txEl>
                                          </p:spTgt>
                                        </p:tgtEl>
                                        <p:attrNameLst>
                                          <p:attrName>fillcolor</p:attrName>
                                        </p:attrNameLst>
                                      </p:cBhvr>
                                      <p:to>
                                        <p:clrVal>
                                          <a:srgbClr val="1F3864"/>
                                        </p:clrVal>
                                      </p:to>
                                    </p:set>
                                    <p:set>
                                      <p:cBhvr>
                                        <p:cTn id="16"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899410" y="629467"/>
            <a:ext cx="10622030" cy="1082991"/>
          </a:xfrm>
        </p:spPr>
        <p:txBody>
          <a:bodyPr>
            <a:noAutofit/>
          </a:bodyPr>
          <a:lstStyle/>
          <a:p>
            <a:r>
              <a:rPr lang="en-US" sz="4400" b="1" dirty="0">
                <a:latin typeface="+mn-lt"/>
              </a:rPr>
              <a:t>Best Practices or Considerations for </a:t>
            </a:r>
            <a:br>
              <a:rPr lang="en-US" sz="4400" b="1" dirty="0">
                <a:latin typeface="+mn-lt"/>
              </a:rPr>
            </a:br>
            <a:r>
              <a:rPr lang="en-US" sz="4400" b="1" dirty="0">
                <a:latin typeface="+mn-lt"/>
              </a:rPr>
              <a:t>Developing Local Policies and Procedures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592182" y="1908401"/>
            <a:ext cx="11456125" cy="2421924"/>
          </a:xfrm>
        </p:spPr>
        <p:txBody>
          <a:bodyPr>
            <a:noAutofit/>
          </a:bodyPr>
          <a:lstStyle/>
          <a:p>
            <a:pPr marL="571500" indent="-571500" algn="l">
              <a:buFont typeface="Wingdings" panose="05000000000000000000" pitchFamily="2" charset="2"/>
              <a:buChar char="ü"/>
            </a:pPr>
            <a:r>
              <a:rPr lang="en-US" sz="2600" dirty="0"/>
              <a:t>Assess all local policies and processes and made necessary revisions to support the community goals</a:t>
            </a:r>
          </a:p>
          <a:p>
            <a:pPr marL="571500" indent="-571500" algn="l">
              <a:buFont typeface="Wingdings" panose="05000000000000000000" pitchFamily="2" charset="2"/>
              <a:buChar char="ü"/>
            </a:pPr>
            <a:r>
              <a:rPr lang="en-US" sz="2600" dirty="0"/>
              <a:t>Maintain a library of policies and procedures on your CDBG website to ensure that new information is easily accessible for your subrecipients and new staff. This will ensure increased compliance with CDBG regulations. </a:t>
            </a:r>
          </a:p>
          <a:p>
            <a:pPr marL="571500" indent="-571500" algn="l">
              <a:buFont typeface="Wingdings" panose="05000000000000000000" pitchFamily="2" charset="2"/>
              <a:buChar char="ü"/>
            </a:pPr>
            <a:r>
              <a:rPr lang="en-US" sz="2600" dirty="0"/>
              <a:t>For higher risk, do an interim and close-out monitoring, especially for procurement, environmental, relocation and special grant provisions. Ensure that policies and procedures are being met. Then, during the close out, do income certification.</a:t>
            </a:r>
          </a:p>
          <a:p>
            <a:pPr marL="571500" indent="-571500" algn="l">
              <a:buFont typeface="Wingdings" panose="05000000000000000000" pitchFamily="2" charset="2"/>
              <a:buChar char="ü"/>
            </a:pPr>
            <a:r>
              <a:rPr lang="en-US" sz="2600" dirty="0"/>
              <a:t>Staff time spent for the development of general CDBG program policies and procedures such as the monitoring of overall program performance  counts towards general program administration.</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599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305877"/>
          </a:xfrm>
        </p:spPr>
        <p:txBody>
          <a:bodyPr>
            <a:noAutofit/>
          </a:bodyPr>
          <a:lstStyle/>
          <a:p>
            <a:r>
              <a:rPr lang="en-US" sz="4400" b="1" dirty="0">
                <a:latin typeface="+mn-lt"/>
              </a:rPr>
              <a:t>10% De Minimis Rate cont’d</a:t>
            </a:r>
            <a:br>
              <a:rPr lang="en-US" sz="4400" b="1" dirty="0">
                <a:latin typeface="+mn-lt"/>
              </a:rPr>
            </a:br>
            <a:endParaRPr lang="en-US" sz="4400" b="1" dirty="0">
              <a:latin typeface="+mn-lt"/>
            </a:endParaRP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061884" y="1510808"/>
            <a:ext cx="10459556" cy="4095335"/>
          </a:xfrm>
        </p:spPr>
        <p:txBody>
          <a:bodyPr>
            <a:normAutofit fontScale="47500" lnSpcReduction="20000"/>
          </a:bodyPr>
          <a:lstStyle/>
          <a:p>
            <a:pPr>
              <a:buNone/>
            </a:pPr>
            <a:r>
              <a:rPr lang="en-US" sz="8400" dirty="0"/>
              <a:t>Modified Total Direct Cost (MTDC)</a:t>
            </a:r>
          </a:p>
          <a:p>
            <a:pPr>
              <a:buNone/>
            </a:pPr>
            <a:endParaRPr lang="en-US" sz="5100" i="1" dirty="0"/>
          </a:p>
          <a:p>
            <a:pPr>
              <a:buNone/>
            </a:pPr>
            <a:r>
              <a:rPr lang="en-US" sz="5100" i="1" dirty="0"/>
              <a:t>	</a:t>
            </a:r>
          </a:p>
          <a:p>
            <a:pPr algn="l"/>
            <a:r>
              <a:rPr lang="en-US" sz="5100" i="1" dirty="0"/>
              <a:t>MTDC</a:t>
            </a:r>
            <a:r>
              <a:rPr lang="en-US" sz="5100" dirty="0"/>
              <a:t> means all direct salaries and wages, applicable fringe benefits, materials and supplies, services, travel, and up to the first $25,000 of each subaward (regardless of the period of performance of the subawards under the award). </a:t>
            </a:r>
          </a:p>
          <a:p>
            <a:pPr algn="l"/>
            <a:endParaRPr lang="en-US" sz="5100" dirty="0"/>
          </a:p>
          <a:p>
            <a:pPr algn="l"/>
            <a:r>
              <a:rPr lang="en-US" sz="5100" dirty="0"/>
              <a:t>MTDC excludes equipment, capital expenditures, charges for patient care, rental costs, tuition remission, scholarships and fellowships, participant support costs and the portion of each subaward in excess of $25,000. Other items may only be excluded when necessary to avoid a serious inequity in the distribution of indirect costs, and with the approval of the cognizant agency for indirect costs.</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D687B027-05F2-4BDD-939C-E3C2EE4C6026}"/>
              </a:ext>
            </a:extLst>
          </p:cNvPr>
          <p:cNvGraphicFramePr/>
          <p:nvPr>
            <p:extLst>
              <p:ext uri="{D42A27DB-BD31-4B8C-83A1-F6EECF244321}">
                <p14:modId xmlns:p14="http://schemas.microsoft.com/office/powerpoint/2010/main" val="244515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0317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859971" y="608648"/>
            <a:ext cx="9808029" cy="1305877"/>
          </a:xfrm>
        </p:spPr>
        <p:txBody>
          <a:bodyPr>
            <a:noAutofit/>
          </a:bodyPr>
          <a:lstStyle/>
          <a:p>
            <a:r>
              <a:rPr lang="en-US" sz="4400" b="1" dirty="0">
                <a:latin typeface="+mn-lt"/>
              </a:rPr>
              <a:t>Modified Total Direct Cost (MTDC)</a:t>
            </a:r>
            <a:br>
              <a:rPr lang="en-US" sz="4400" b="1" dirty="0">
                <a:latin typeface="+mn-lt"/>
              </a:rPr>
            </a:br>
            <a:endParaRPr lang="en-US" sz="4400" b="1" dirty="0">
              <a:latin typeface="+mn-lt"/>
            </a:endParaRP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id="{F91A4D87-7FD0-4A53-B90E-79E846E3DD7C}"/>
              </a:ext>
            </a:extLst>
          </p:cNvPr>
          <p:cNvGraphicFramePr/>
          <p:nvPr>
            <p:extLst>
              <p:ext uri="{D42A27DB-BD31-4B8C-83A1-F6EECF244321}">
                <p14:modId xmlns:p14="http://schemas.microsoft.com/office/powerpoint/2010/main" val="3226444"/>
              </p:ext>
            </p:extLst>
          </p:nvPr>
        </p:nvGraphicFramePr>
        <p:xfrm>
          <a:off x="-276729" y="2467225"/>
          <a:ext cx="6886886" cy="3303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B45AFD75-3E55-4F91-9FF2-444644FE567A}"/>
              </a:ext>
            </a:extLst>
          </p:cNvPr>
          <p:cNvGraphicFramePr/>
          <p:nvPr>
            <p:extLst>
              <p:ext uri="{D42A27DB-BD31-4B8C-83A1-F6EECF244321}">
                <p14:modId xmlns:p14="http://schemas.microsoft.com/office/powerpoint/2010/main" val="1475457107"/>
              </p:ext>
            </p:extLst>
          </p:nvPr>
        </p:nvGraphicFramePr>
        <p:xfrm>
          <a:off x="5747642" y="2467225"/>
          <a:ext cx="6271321" cy="30082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Multiplication Sign 10">
            <a:extLst>
              <a:ext uri="{FF2B5EF4-FFF2-40B4-BE49-F238E27FC236}">
                <a16:creationId xmlns:a16="http://schemas.microsoft.com/office/drawing/2014/main" id="{F6B52B64-E916-4C28-9ED5-152854FA3859}"/>
              </a:ext>
            </a:extLst>
          </p:cNvPr>
          <p:cNvSpPr/>
          <p:nvPr/>
        </p:nvSpPr>
        <p:spPr>
          <a:xfrm>
            <a:off x="5140082" y="1087206"/>
            <a:ext cx="7272969" cy="5934080"/>
          </a:xfrm>
          <a:prstGeom prst="mathMultiply">
            <a:avLst/>
          </a:prstGeom>
          <a:solidFill>
            <a:srgbClr val="C00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005D2B44-6811-4F64-A03F-4D2BB709A061}"/>
              </a:ext>
            </a:extLst>
          </p:cNvPr>
          <p:cNvGraphicFramePr/>
          <p:nvPr>
            <p:extLst>
              <p:ext uri="{D42A27DB-BD31-4B8C-83A1-F6EECF244321}">
                <p14:modId xmlns:p14="http://schemas.microsoft.com/office/powerpoint/2010/main" val="244515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751817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latin typeface="+mn-lt"/>
              </a:rPr>
              <a:t>Government Wide Central Service </a:t>
            </a:r>
            <a:br>
              <a:rPr lang="en-US" sz="4400" b="1" dirty="0">
                <a:latin typeface="+mn-lt"/>
              </a:rPr>
            </a:br>
            <a:r>
              <a:rPr lang="en-US" sz="4400" b="1" dirty="0">
                <a:latin typeface="+mn-lt"/>
              </a:rPr>
              <a:t>Cost Allocation Plan</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934065" y="1866900"/>
            <a:ext cx="10587375" cy="4057649"/>
          </a:xfrm>
        </p:spPr>
        <p:txBody>
          <a:bodyPr>
            <a:normAutofit/>
          </a:bodyPr>
          <a:lstStyle/>
          <a:p>
            <a:pPr marL="0" indent="0">
              <a:buNone/>
            </a:pPr>
            <a:r>
              <a:rPr lang="en-US" sz="3400" dirty="0"/>
              <a:t>Appendix V to Part 200—State/Local Government-wide Central Service Cost Allocation Plans</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2">
            <a:extLst>
              <a:ext uri="{FF2B5EF4-FFF2-40B4-BE49-F238E27FC236}">
                <a16:creationId xmlns:a16="http://schemas.microsoft.com/office/drawing/2014/main" id="{7F12B75E-DFDF-4584-9A3D-6D59C89CE22A}"/>
              </a:ext>
            </a:extLst>
          </p:cNvPr>
          <p:cNvSpPr txBox="1">
            <a:spLocks/>
          </p:cNvSpPr>
          <p:nvPr/>
        </p:nvSpPr>
        <p:spPr>
          <a:xfrm>
            <a:off x="6959600" y="3014720"/>
            <a:ext cx="4561840" cy="285962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t>Examples where Applied</a:t>
            </a:r>
          </a:p>
          <a:p>
            <a:pPr algn="l"/>
            <a:endParaRPr lang="en-US" sz="2800" dirty="0"/>
          </a:p>
          <a:p>
            <a:pPr marL="457200" indent="-457200" algn="l">
              <a:buFont typeface="Wingdings" panose="05000000000000000000" pitchFamily="2" charset="2"/>
              <a:buChar char="ü"/>
            </a:pPr>
            <a:r>
              <a:rPr lang="en-US" sz="2800" dirty="0"/>
              <a:t>Motor Pools</a:t>
            </a:r>
          </a:p>
          <a:p>
            <a:pPr marL="457200" indent="-457200" algn="l">
              <a:buFont typeface="Wingdings" panose="05000000000000000000" pitchFamily="2" charset="2"/>
              <a:buChar char="ü"/>
            </a:pPr>
            <a:r>
              <a:rPr lang="en-US" sz="2800" dirty="0"/>
              <a:t>Computer Centers</a:t>
            </a:r>
          </a:p>
          <a:p>
            <a:pPr marL="457200" indent="-457200" algn="l">
              <a:buFont typeface="Wingdings" panose="05000000000000000000" pitchFamily="2" charset="2"/>
              <a:buChar char="ü"/>
            </a:pPr>
            <a:r>
              <a:rPr lang="en-US" sz="2800" dirty="0"/>
              <a:t>Purchasing</a:t>
            </a:r>
          </a:p>
          <a:p>
            <a:pPr marL="457200" indent="-457200" algn="l">
              <a:buFont typeface="Wingdings" panose="05000000000000000000" pitchFamily="2" charset="2"/>
              <a:buChar char="ü"/>
            </a:pPr>
            <a:r>
              <a:rPr lang="en-US" sz="2800" dirty="0"/>
              <a:t>Accounting</a:t>
            </a:r>
          </a:p>
          <a:p>
            <a:pPr algn="l"/>
            <a:endParaRPr lang="en-US" sz="3200" dirty="0"/>
          </a:p>
          <a:p>
            <a:endParaRPr lang="en-US" dirty="0"/>
          </a:p>
        </p:txBody>
      </p:sp>
      <p:sp>
        <p:nvSpPr>
          <p:cNvPr id="7" name="Rectangle: Rounded Corners 6">
            <a:extLst>
              <a:ext uri="{FF2B5EF4-FFF2-40B4-BE49-F238E27FC236}">
                <a16:creationId xmlns:a16="http://schemas.microsoft.com/office/drawing/2014/main" id="{F8D820CF-77DC-4AAB-9CFF-CA6D941D4192}"/>
              </a:ext>
            </a:extLst>
          </p:cNvPr>
          <p:cNvSpPr/>
          <p:nvPr/>
        </p:nvSpPr>
        <p:spPr>
          <a:xfrm>
            <a:off x="6568440" y="3014720"/>
            <a:ext cx="133302" cy="3339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68EB1001-4D19-4A04-9B1A-BC0C7E7590F2}"/>
              </a:ext>
            </a:extLst>
          </p:cNvPr>
          <p:cNvSpPr txBox="1">
            <a:spLocks/>
          </p:cNvSpPr>
          <p:nvPr/>
        </p:nvSpPr>
        <p:spPr>
          <a:xfrm>
            <a:off x="1088298" y="3014721"/>
            <a:ext cx="5325910" cy="405764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dirty="0"/>
              <a:t>Governmental units provide certain services to operating departments or agencies on a centralized basis. </a:t>
            </a:r>
          </a:p>
          <a:p>
            <a:pPr marL="457200" indent="-457200" algn="l">
              <a:buFont typeface="Arial" panose="020B0604020202020204" pitchFamily="34" charset="0"/>
              <a:buChar char="•"/>
            </a:pPr>
            <a:r>
              <a:rPr lang="en-US" sz="3200" dirty="0">
                <a:solidFill>
                  <a:prstClr val="black"/>
                </a:solidFill>
              </a:rPr>
              <a:t>Plan identifies central service costs and assigns them to operating departments (or other sub-units) on a reasonable and consistent basis</a:t>
            </a:r>
          </a:p>
          <a:p>
            <a:pPr marL="457200" indent="-457200" algn="l">
              <a:buFont typeface="Arial" panose="020B0604020202020204" pitchFamily="34" charset="0"/>
              <a:buChar char="•"/>
            </a:pPr>
            <a:r>
              <a:rPr lang="en-US" sz="3200" dirty="0">
                <a:solidFill>
                  <a:prstClr val="black"/>
                </a:solidFill>
              </a:rPr>
              <a:t>Major local gov’t means local gov’t that receives more than $100 million in direct Federal  awards subject to this Part.</a:t>
            </a:r>
          </a:p>
          <a:p>
            <a:pPr algn="l"/>
            <a:endParaRPr lang="en-US" sz="3200" dirty="0"/>
          </a:p>
          <a:p>
            <a:endParaRPr lang="en-US" dirty="0"/>
          </a:p>
        </p:txBody>
      </p:sp>
      <p:graphicFrame>
        <p:nvGraphicFramePr>
          <p:cNvPr id="9" name="Diagram 8">
            <a:extLst>
              <a:ext uri="{FF2B5EF4-FFF2-40B4-BE49-F238E27FC236}">
                <a16:creationId xmlns:a16="http://schemas.microsoft.com/office/drawing/2014/main" id="{E4B8898C-078D-4692-855F-76E606EF0D68}"/>
              </a:ext>
            </a:extLst>
          </p:cNvPr>
          <p:cNvGraphicFramePr/>
          <p:nvPr>
            <p:extLst>
              <p:ext uri="{D42A27DB-BD31-4B8C-83A1-F6EECF244321}">
                <p14:modId xmlns:p14="http://schemas.microsoft.com/office/powerpoint/2010/main" val="244515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6333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latin typeface="+mn-lt"/>
              </a:rPr>
              <a:t>Indirect Cost Rate Proposal (ICRP)</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670560" y="2615629"/>
            <a:ext cx="5464197" cy="2909980"/>
          </a:xfrm>
        </p:spPr>
        <p:txBody>
          <a:bodyPr>
            <a:normAutofit fontScale="85000" lnSpcReduction="10000"/>
          </a:bodyPr>
          <a:lstStyle/>
          <a:p>
            <a:pPr marL="400050" lvl="1" indent="0" algn="l">
              <a:buNone/>
            </a:pPr>
            <a:r>
              <a:rPr lang="en-US" sz="3200" i="1" dirty="0"/>
              <a:t>Indirect cost rate proposal </a:t>
            </a:r>
            <a:r>
              <a:rPr lang="en-US" sz="3200" dirty="0"/>
              <a:t>means the documentation prepared by a non-Federal entity to substantiate its request for the establishment of an indirect cost rate as described in appendices III through VII and appendix IX to 2 CFR part 200.</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502AF273-F333-4C03-BF3E-B836E59C10C1}"/>
              </a:ext>
            </a:extLst>
          </p:cNvPr>
          <p:cNvSpPr/>
          <p:nvPr/>
        </p:nvSpPr>
        <p:spPr>
          <a:xfrm>
            <a:off x="6483324" y="2534562"/>
            <a:ext cx="133302" cy="3339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1990CA17-8704-4F8A-9ABD-3DED8B8829E2}"/>
              </a:ext>
            </a:extLst>
          </p:cNvPr>
          <p:cNvSpPr txBox="1">
            <a:spLocks/>
          </p:cNvSpPr>
          <p:nvPr/>
        </p:nvSpPr>
        <p:spPr>
          <a:xfrm>
            <a:off x="6965193" y="2381514"/>
            <a:ext cx="4991455" cy="16094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t>Considerations</a:t>
            </a:r>
          </a:p>
          <a:p>
            <a:pPr marL="342900" indent="-342900" algn="l">
              <a:buFont typeface="Arial" panose="020B0604020202020204" pitchFamily="34" charset="0"/>
              <a:buChar char="•"/>
            </a:pPr>
            <a:r>
              <a:rPr lang="en-US" sz="1800" dirty="0"/>
              <a:t>Indirect costs included in ICRP consist of:</a:t>
            </a:r>
          </a:p>
          <a:p>
            <a:pPr marL="633413" indent="-633413" algn="l"/>
            <a:r>
              <a:rPr lang="en-US" sz="1800" dirty="0"/>
              <a:t>	- Central service costs allocated to the non-Federal entity (if it is a governmental unit), and</a:t>
            </a:r>
          </a:p>
          <a:p>
            <a:pPr marL="633413" indent="-633413" algn="l"/>
            <a:r>
              <a:rPr lang="en-US" sz="1800" dirty="0"/>
              <a:t>	- Indirect costs of department/agency/organization</a:t>
            </a:r>
          </a:p>
          <a:p>
            <a:endParaRPr lang="en-US" sz="1800" dirty="0"/>
          </a:p>
        </p:txBody>
      </p:sp>
      <p:graphicFrame>
        <p:nvGraphicFramePr>
          <p:cNvPr id="9" name="Diagram 8">
            <a:extLst>
              <a:ext uri="{FF2B5EF4-FFF2-40B4-BE49-F238E27FC236}">
                <a16:creationId xmlns:a16="http://schemas.microsoft.com/office/drawing/2014/main" id="{8CFF8C64-9E11-42EA-9F04-4FF9259CFC48}"/>
              </a:ext>
            </a:extLst>
          </p:cNvPr>
          <p:cNvGraphicFramePr/>
          <p:nvPr>
            <p:extLst>
              <p:ext uri="{D42A27DB-BD31-4B8C-83A1-F6EECF244321}">
                <p14:modId xmlns:p14="http://schemas.microsoft.com/office/powerpoint/2010/main" val="3091706255"/>
              </p:ext>
            </p:extLst>
          </p:nvPr>
        </p:nvGraphicFramePr>
        <p:xfrm>
          <a:off x="6616626" y="4540452"/>
          <a:ext cx="5216620" cy="1970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BAF68CEF-7D36-4221-8D34-198D9D712BEB}"/>
              </a:ext>
            </a:extLst>
          </p:cNvPr>
          <p:cNvGraphicFramePr/>
          <p:nvPr>
            <p:extLst>
              <p:ext uri="{D42A27DB-BD31-4B8C-83A1-F6EECF244321}">
                <p14:modId xmlns:p14="http://schemas.microsoft.com/office/powerpoint/2010/main" val="244515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38424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2125883" y="972266"/>
            <a:ext cx="9144000" cy="1277302"/>
          </a:xfrm>
        </p:spPr>
        <p:txBody>
          <a:bodyPr>
            <a:noAutofit/>
          </a:bodyPr>
          <a:lstStyle/>
          <a:p>
            <a:r>
              <a:rPr lang="en-US" sz="4400" b="1" dirty="0">
                <a:latin typeface="+mn-lt"/>
              </a:rPr>
              <a:t>Indirect Cost Rate Proposal - cont’d</a:t>
            </a:r>
            <a:br>
              <a:rPr lang="en-US" sz="4400" b="1" dirty="0">
                <a:latin typeface="+mn-lt"/>
              </a:rPr>
            </a:br>
            <a:endParaRPr lang="en-US" sz="4400" dirty="0">
              <a:latin typeface="+mn-lt"/>
            </a:endParaRP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668594" y="1885950"/>
            <a:ext cx="10852846" cy="3443134"/>
          </a:xfrm>
        </p:spPr>
        <p:txBody>
          <a:bodyPr>
            <a:noAutofit/>
          </a:bodyPr>
          <a:lstStyle/>
          <a:p>
            <a:pPr marL="457200" indent="-457200" algn="l">
              <a:buFont typeface="Arial" panose="020B0604020202020204" pitchFamily="34" charset="0"/>
              <a:buChar char="•"/>
            </a:pPr>
            <a:r>
              <a:rPr lang="en-US" sz="2800" dirty="0"/>
              <a:t>Typically, the ICRP for a governmental entity covers an operating department or agency.</a:t>
            </a:r>
          </a:p>
          <a:p>
            <a:pPr marL="342900" indent="-342900" algn="l">
              <a:buFont typeface="Arial" panose="020B0604020202020204" pitchFamily="34" charset="0"/>
              <a:buChar char="•"/>
            </a:pPr>
            <a:r>
              <a:rPr lang="en-US" sz="2800" dirty="0"/>
              <a:t>  ICRP for nonprofit organization may cover entire operation.</a:t>
            </a:r>
          </a:p>
          <a:p>
            <a:pPr marL="342900" indent="-342900" algn="l">
              <a:buFont typeface="Arial" panose="020B0604020202020204" pitchFamily="34" charset="0"/>
              <a:buChar char="•"/>
            </a:pPr>
            <a:r>
              <a:rPr lang="en-US" sz="2800" dirty="0"/>
              <a:t>  Indirect costs included in ICRP consist of:</a:t>
            </a:r>
          </a:p>
          <a:p>
            <a:pPr marL="633413" indent="-633413" algn="l"/>
            <a:r>
              <a:rPr lang="en-US" sz="2800" dirty="0"/>
              <a:t>	- Central service costs allocated to the unit (if it is a governmental unit), and</a:t>
            </a:r>
          </a:p>
          <a:p>
            <a:pPr marL="633413" indent="-633413" algn="l"/>
            <a:r>
              <a:rPr lang="en-US" sz="2800" dirty="0"/>
              <a:t>	- Indirect costs of department/agency/organization.</a:t>
            </a:r>
          </a:p>
          <a:p>
            <a:endParaRPr lang="en-US" sz="2800"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3AF29B82-A05B-498A-9FCC-9C75BA063987}"/>
              </a:ext>
            </a:extLst>
          </p:cNvPr>
          <p:cNvGraphicFramePr/>
          <p:nvPr>
            <p:extLst>
              <p:ext uri="{D42A27DB-BD31-4B8C-83A1-F6EECF244321}">
                <p14:modId xmlns:p14="http://schemas.microsoft.com/office/powerpoint/2010/main" val="244515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2520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latin typeface="+mn-lt"/>
              </a:rPr>
              <a:t>Cognizant Agency Determination</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694157" y="1802928"/>
            <a:ext cx="10803685" cy="3018135"/>
          </a:xfrm>
        </p:spPr>
        <p:txBody>
          <a:bodyPr>
            <a:noAutofit/>
          </a:bodyPr>
          <a:lstStyle/>
          <a:p>
            <a:pPr marL="457200" indent="-457200" algn="l">
              <a:buFont typeface="Arial" panose="020B0604020202020204" pitchFamily="34" charset="0"/>
              <a:buChar char="•"/>
            </a:pPr>
            <a:r>
              <a:rPr lang="en-US" sz="2700" dirty="0"/>
              <a:t>Guidance on determining cognizance provided in Appendix V to Part 200 - State/Local Governmentwide Central Service Cost Allocation Plans.</a:t>
            </a:r>
          </a:p>
          <a:p>
            <a:pPr marL="457200" indent="-457200" algn="l">
              <a:buFont typeface="Arial" panose="020B0604020202020204" pitchFamily="34" charset="0"/>
              <a:buChar char="•"/>
            </a:pPr>
            <a:r>
              <a:rPr lang="en-US" sz="2700" b="1" dirty="0"/>
              <a:t>NOTE:</a:t>
            </a:r>
            <a:r>
              <a:rPr lang="en-US" sz="2700" dirty="0"/>
              <a:t> Cognizance for Central Service Cost Allocation Plan </a:t>
            </a:r>
            <a:r>
              <a:rPr lang="en-US" sz="2700" dirty="0">
                <a:solidFill>
                  <a:schemeClr val="accent1"/>
                </a:solidFill>
              </a:rPr>
              <a:t>may be different</a:t>
            </a:r>
            <a:r>
              <a:rPr lang="en-US" sz="2700" dirty="0"/>
              <a:t> than cognizance for an Indirect Cost Proposal for a department of the governmental unit.</a:t>
            </a:r>
          </a:p>
          <a:p>
            <a:pPr marL="457200" indent="-457200" algn="l">
              <a:buFont typeface="Arial" panose="020B0604020202020204" pitchFamily="34" charset="0"/>
              <a:buChar char="•"/>
            </a:pPr>
            <a:r>
              <a:rPr lang="en-US" sz="2700" dirty="0"/>
              <a:t>Some Federal agencies are always cognizant for certain categories of governmental units (e.g., HUD is cognizant for state and local housing and development districts).</a:t>
            </a:r>
          </a:p>
          <a:p>
            <a:pPr marL="457200" indent="-457200" algn="l">
              <a:buFont typeface="Arial" panose="020B0604020202020204" pitchFamily="34" charset="0"/>
              <a:buChar char="•"/>
            </a:pPr>
            <a:r>
              <a:rPr lang="en-US" sz="2700" dirty="0"/>
              <a:t>If a subrecipient does not receive any funding from any Federal agency, the pass-through entity is responsible for the negotiation of the indirect cost rates in accordance with § 200.332(a)(4). </a:t>
            </a:r>
          </a:p>
          <a:p>
            <a:pPr algn="l"/>
            <a:endParaRPr lang="en-US" sz="2800" dirty="0"/>
          </a:p>
          <a:p>
            <a:endParaRPr lang="en-US" sz="2800"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08E0A400-125F-4D07-AC5D-71281BA3572C}"/>
              </a:ext>
            </a:extLst>
          </p:cNvPr>
          <p:cNvGraphicFramePr/>
          <p:nvPr>
            <p:extLst>
              <p:ext uri="{D42A27DB-BD31-4B8C-83A1-F6EECF244321}">
                <p14:modId xmlns:p14="http://schemas.microsoft.com/office/powerpoint/2010/main" val="244515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0502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solidFill>
                  <a:schemeClr val="accent1">
                    <a:lumMod val="50000"/>
                  </a:schemeClr>
                </a:solidFill>
                <a:latin typeface="+mn-lt"/>
              </a:rPr>
              <a:t>Submission Instructions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022555" y="2027215"/>
            <a:ext cx="10498885" cy="3104855"/>
          </a:xfrm>
        </p:spPr>
        <p:txBody>
          <a:bodyPr>
            <a:noAutofit/>
          </a:bodyPr>
          <a:lstStyle/>
          <a:p>
            <a:pPr marL="571500" indent="-571500" algn="l">
              <a:buFont typeface="Arial" panose="020B0604020202020204" pitchFamily="34" charset="0"/>
              <a:buChar char="•"/>
            </a:pPr>
            <a:r>
              <a:rPr lang="en-US" sz="2800" dirty="0"/>
              <a:t>If HUD is determined to be </a:t>
            </a:r>
            <a:r>
              <a:rPr lang="en-US" sz="2800" dirty="0">
                <a:solidFill>
                  <a:prstClr val="black"/>
                </a:solidFill>
              </a:rPr>
              <a:t>the </a:t>
            </a:r>
            <a:r>
              <a:rPr lang="en-US" sz="2800" i="1" dirty="0">
                <a:solidFill>
                  <a:prstClr val="black"/>
                </a:solidFill>
              </a:rPr>
              <a:t>cognizant agency</a:t>
            </a:r>
            <a:r>
              <a:rPr lang="en-US" sz="2800" dirty="0"/>
              <a:t> </a:t>
            </a:r>
            <a:r>
              <a:rPr lang="en-US" sz="2800" b="1" u="sng" dirty="0"/>
              <a:t>and</a:t>
            </a:r>
            <a:r>
              <a:rPr lang="en-US" sz="2800" dirty="0"/>
              <a:t> submission of Central Services Plan or ICRP is required, it should be submitted by the grant recipient to the CPD Division in the appropriate field office.  </a:t>
            </a:r>
          </a:p>
          <a:p>
            <a:pPr algn="l"/>
            <a:endParaRPr lang="en-US" sz="2800" dirty="0"/>
          </a:p>
          <a:p>
            <a:pPr marL="571500" indent="-571500" algn="l">
              <a:buFont typeface="Arial" panose="020B0604020202020204" pitchFamily="34" charset="0"/>
              <a:buChar char="•"/>
            </a:pPr>
            <a:r>
              <a:rPr lang="en-US" sz="2800" dirty="0"/>
              <a:t>The CPD field office should forward the documentation to </a:t>
            </a:r>
            <a:r>
              <a:rPr lang="en-US" sz="2800" dirty="0">
                <a:solidFill>
                  <a:schemeClr val="accent1"/>
                </a:solidFill>
              </a:rPr>
              <a:t>HUDCPDIndirectCostRates@hud.gov </a:t>
            </a:r>
            <a:r>
              <a:rPr lang="en-US" sz="2800" dirty="0"/>
              <a:t>for submission to the Department of Health and Human Services (HHS). </a:t>
            </a:r>
          </a:p>
          <a:p>
            <a:pPr algn="l"/>
            <a:endParaRPr lang="en-US" sz="2800" dirty="0"/>
          </a:p>
          <a:p>
            <a:endParaRPr lang="en-US" sz="2800"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3B841201-D9D7-4E67-B917-C801D796D19B}"/>
              </a:ext>
            </a:extLst>
          </p:cNvPr>
          <p:cNvGraphicFramePr/>
          <p:nvPr>
            <p:extLst>
              <p:ext uri="{D42A27DB-BD31-4B8C-83A1-F6EECF244321}">
                <p14:modId xmlns:p14="http://schemas.microsoft.com/office/powerpoint/2010/main" val="369457099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9894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latin typeface="+mn-lt"/>
              </a:rPr>
              <a:t>Recovering Indirect Costs </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639097" y="2212257"/>
            <a:ext cx="10882343" cy="3854245"/>
          </a:xfrm>
        </p:spPr>
        <p:txBody>
          <a:bodyPr>
            <a:normAutofit/>
          </a:bodyPr>
          <a:lstStyle/>
          <a:p>
            <a:pPr algn="l">
              <a:buNone/>
            </a:pPr>
            <a:r>
              <a:rPr lang="en-US" sz="2800" u="sng" dirty="0"/>
              <a:t>When using a rate specified in ICRP</a:t>
            </a:r>
            <a:r>
              <a:rPr lang="en-US" sz="2800" dirty="0"/>
              <a:t>:</a:t>
            </a:r>
          </a:p>
          <a:p>
            <a:pPr marL="342900" indent="-342900" algn="l">
              <a:buFont typeface="Arial" panose="020B0604020202020204" pitchFamily="34" charset="0"/>
              <a:buChar char="•"/>
            </a:pPr>
            <a:r>
              <a:rPr lang="en-US" sz="2800" dirty="0"/>
              <a:t>Submit claims/drawdowns using the rate negotiated with the cognizant agency or the rate in the indirect cost proposal prepared and held for review</a:t>
            </a:r>
          </a:p>
          <a:p>
            <a:pPr marL="342900" indent="-342900" algn="l">
              <a:buFont typeface="Arial" panose="020B0604020202020204" pitchFamily="34" charset="0"/>
              <a:buChar char="•"/>
            </a:pPr>
            <a:r>
              <a:rPr lang="en-US" sz="2800" dirty="0"/>
              <a:t>Apply indirect cost rate to direct cost base (i.e., direct costs incurred under the grant being charged for indirect costs)</a:t>
            </a:r>
          </a:p>
          <a:p>
            <a:pPr marL="342900" indent="-342900" algn="l">
              <a:buFont typeface="Arial" panose="020B0604020202020204" pitchFamily="34" charset="0"/>
              <a:buChar char="•"/>
            </a:pPr>
            <a:r>
              <a:rPr lang="en-US" sz="2800" dirty="0"/>
              <a:t>Maintain documentation for audit purposes</a:t>
            </a:r>
          </a:p>
          <a:p>
            <a:pPr lvl="1">
              <a:buNone/>
            </a:pPr>
            <a:r>
              <a:rPr lang="en-US" sz="1800" b="1" dirty="0"/>
              <a:t>	</a:t>
            </a:r>
            <a:endParaRPr lang="en-US" sz="1800" dirty="0"/>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A7F86FC9-CA4E-4D13-B2F3-542DDDD1EC8B}"/>
              </a:ext>
            </a:extLst>
          </p:cNvPr>
          <p:cNvGraphicFramePr/>
          <p:nvPr>
            <p:extLst>
              <p:ext uri="{D42A27DB-BD31-4B8C-83A1-F6EECF244321}">
                <p14:modId xmlns:p14="http://schemas.microsoft.com/office/powerpoint/2010/main" val="118899057"/>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2466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latin typeface="+mn-lt"/>
              </a:rPr>
              <a:t>Recovering Indirect Costs cont’d </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835742" y="2202426"/>
            <a:ext cx="10685698" cy="3146322"/>
          </a:xfrm>
        </p:spPr>
        <p:txBody>
          <a:bodyPr>
            <a:normAutofit/>
          </a:bodyPr>
          <a:lstStyle/>
          <a:p>
            <a:pPr algn="l">
              <a:buNone/>
            </a:pPr>
            <a:r>
              <a:rPr lang="en-US" sz="2800" u="sng" dirty="0"/>
              <a:t>When using a 10% de minimis rate</a:t>
            </a:r>
            <a:r>
              <a:rPr lang="en-US" sz="2800" dirty="0"/>
              <a:t>:</a:t>
            </a:r>
          </a:p>
          <a:p>
            <a:pPr marL="342900" indent="-342900" algn="l">
              <a:buFont typeface="Arial" panose="020B0604020202020204" pitchFamily="34" charset="0"/>
              <a:buChar char="•"/>
            </a:pPr>
            <a:r>
              <a:rPr lang="en-US" sz="2800" dirty="0"/>
              <a:t>Submit claims/drawdowns using the 10% de minimis rate</a:t>
            </a:r>
          </a:p>
          <a:p>
            <a:pPr marL="342900" indent="-342900" algn="l">
              <a:buFont typeface="Arial" panose="020B0604020202020204" pitchFamily="34" charset="0"/>
              <a:buChar char="•"/>
            </a:pPr>
            <a:r>
              <a:rPr lang="en-US" sz="2800" dirty="0"/>
              <a:t>Apply de minimis rate to MTDC (incurred under grant being charged for indirect costs)</a:t>
            </a:r>
          </a:p>
          <a:p>
            <a:pPr marL="342900" indent="-342900" algn="l">
              <a:buFont typeface="Arial" panose="020B0604020202020204" pitchFamily="34" charset="0"/>
              <a:buChar char="•"/>
            </a:pPr>
            <a:r>
              <a:rPr lang="en-US" sz="2800" dirty="0"/>
              <a:t>Maintain documentation of MTDC for audit purposes</a:t>
            </a:r>
            <a:endParaRPr lang="en-US" dirty="0"/>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9D291571-0002-4F78-A5C6-13F201210DFC}"/>
              </a:ext>
            </a:extLst>
          </p:cNvPr>
          <p:cNvGraphicFramePr/>
          <p:nvPr>
            <p:extLst>
              <p:ext uri="{D42A27DB-BD31-4B8C-83A1-F6EECF244321}">
                <p14:modId xmlns:p14="http://schemas.microsoft.com/office/powerpoint/2010/main" val="557463681"/>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370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400" b="1" dirty="0">
                <a:latin typeface="+mn-lt"/>
              </a:rPr>
              <a:t>IDC Recovery Limitations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766916" y="2104103"/>
            <a:ext cx="10754524" cy="3027967"/>
          </a:xfrm>
        </p:spPr>
        <p:txBody>
          <a:bodyPr>
            <a:normAutofit/>
          </a:bodyPr>
          <a:lstStyle/>
          <a:p>
            <a:pPr marL="571500" indent="-571500" algn="l">
              <a:buFont typeface="Arial" panose="020B0604020202020204" pitchFamily="34" charset="0"/>
              <a:buChar char="•"/>
            </a:pPr>
            <a:r>
              <a:rPr lang="en-US" sz="3200" dirty="0"/>
              <a:t>Amount recovered may be affected by statutory or regulatory limitations.</a:t>
            </a:r>
          </a:p>
          <a:p>
            <a:pPr marL="571500" indent="-571500" algn="l">
              <a:buFont typeface="Arial" panose="020B0604020202020204" pitchFamily="34" charset="0"/>
              <a:buChar char="•"/>
            </a:pPr>
            <a:r>
              <a:rPr lang="en-US" sz="3200" dirty="0"/>
              <a:t>For example, CDBG recipients may not be able to recover amount of indirect costs otherwise allocable to a grant if it would cause the recipient to exceed the cap on general administrative costs.</a:t>
            </a:r>
          </a:p>
          <a:p>
            <a:pPr algn="l"/>
            <a:endParaRPr lang="en-US" sz="3200" dirty="0"/>
          </a:p>
          <a:p>
            <a:endParaRPr lang="en-US" sz="3200"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a:extLst>
              <a:ext uri="{FF2B5EF4-FFF2-40B4-BE49-F238E27FC236}">
                <a16:creationId xmlns:a16="http://schemas.microsoft.com/office/drawing/2014/main" id="{2D900EFE-872B-4D7B-9353-399DB7818CE8}"/>
              </a:ext>
            </a:extLst>
          </p:cNvPr>
          <p:cNvGraphicFramePr/>
          <p:nvPr>
            <p:extLst>
              <p:ext uri="{D42A27DB-BD31-4B8C-83A1-F6EECF244321}">
                <p14:modId xmlns:p14="http://schemas.microsoft.com/office/powerpoint/2010/main" val="557463681"/>
              </p:ext>
            </p:extLst>
          </p:nvPr>
        </p:nvGraphicFramePr>
        <p:xfrm>
          <a:off x="9908225" y="123473"/>
          <a:ext cx="2280515" cy="118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098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899410" y="629467"/>
            <a:ext cx="10622030" cy="1082991"/>
          </a:xfrm>
        </p:spPr>
        <p:txBody>
          <a:bodyPr>
            <a:noAutofit/>
          </a:bodyPr>
          <a:lstStyle/>
          <a:p>
            <a:r>
              <a:rPr lang="en-US" sz="4400" b="1" dirty="0">
                <a:latin typeface="+mn-lt"/>
              </a:rPr>
              <a:t>Key Resource: </a:t>
            </a:r>
            <a:r>
              <a:rPr lang="en-US" sz="4400" b="1" dirty="0">
                <a:latin typeface="+mn-lt"/>
                <a:hlinkClick r:id="rId3"/>
              </a:rPr>
              <a:t>CPD Monitoring Handbook</a:t>
            </a:r>
            <a:endParaRPr lang="en-US" sz="4400" b="1" dirty="0">
              <a:latin typeface="+mn-lt"/>
            </a:endParaRP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592182" y="1908401"/>
            <a:ext cx="11456125" cy="2421924"/>
          </a:xfrm>
        </p:spPr>
        <p:txBody>
          <a:bodyPr>
            <a:noAutofit/>
          </a:bodyPr>
          <a:lstStyle/>
          <a:p>
            <a:pPr algn="l"/>
            <a:r>
              <a:rPr lang="en-US" sz="2800" b="1" i="0" dirty="0">
                <a:solidFill>
                  <a:srgbClr val="000000"/>
                </a:solidFill>
                <a:effectLst/>
              </a:rPr>
              <a:t>CHAPTER 34:</a:t>
            </a:r>
            <a:r>
              <a:rPr lang="en-US" sz="2800" b="0" i="0" dirty="0">
                <a:solidFill>
                  <a:srgbClr val="000000"/>
                </a:solidFill>
                <a:effectLst/>
              </a:rPr>
              <a:t> 2 CFR PART 200, </a:t>
            </a:r>
            <a:r>
              <a:rPr lang="en-US" sz="2800" b="0" i="1" dirty="0">
                <a:solidFill>
                  <a:srgbClr val="000000"/>
                </a:solidFill>
                <a:effectLst/>
              </a:rPr>
              <a:t>UNIFORM ADMINISTRATIVE REQUIREMENTS, COST PRINCIPLES, AND AUDIT REQUIREMENTS FOR FEDERAL AWARDS</a:t>
            </a:r>
          </a:p>
          <a:p>
            <a:pPr algn="l"/>
            <a:r>
              <a:rPr lang="en-US" b="0" i="1" dirty="0">
                <a:solidFill>
                  <a:srgbClr val="000000"/>
                </a:solidFill>
                <a:effectLst/>
              </a:rPr>
              <a:t>Exhibit 34-1 - Guide for Review of Financial Management and Audits	 	</a:t>
            </a:r>
          </a:p>
          <a:p>
            <a:pPr algn="l"/>
            <a:r>
              <a:rPr lang="en-US" b="0" i="1" dirty="0">
                <a:solidFill>
                  <a:srgbClr val="000000"/>
                </a:solidFill>
                <a:effectLst/>
              </a:rPr>
              <a:t>Exhibit 34-1A - Guide for Review of Financial Management and Audits	 	</a:t>
            </a:r>
          </a:p>
          <a:p>
            <a:pPr algn="l"/>
            <a:r>
              <a:rPr lang="en-US" b="0" i="1" dirty="0">
                <a:solidFill>
                  <a:srgbClr val="000000"/>
                </a:solidFill>
                <a:effectLst/>
              </a:rPr>
              <a:t>Exhibit 34-2 - Guide for Review of Cost Allowability	</a:t>
            </a:r>
          </a:p>
          <a:p>
            <a:pPr algn="l"/>
            <a:r>
              <a:rPr lang="en-US" b="0" i="1" dirty="0">
                <a:solidFill>
                  <a:srgbClr val="000000"/>
                </a:solidFill>
                <a:effectLst/>
              </a:rPr>
              <a:t>Exhibit 34-2A - Guide for Review of Cost Allowability	</a:t>
            </a:r>
          </a:p>
          <a:p>
            <a:pPr algn="l"/>
            <a:r>
              <a:rPr lang="en-US" b="0" i="1" dirty="0">
                <a:solidFill>
                  <a:srgbClr val="000000"/>
                </a:solidFill>
                <a:effectLst/>
              </a:rPr>
              <a:t>Exhibit 34-3 - Guide for Review of Procurement	</a:t>
            </a:r>
          </a:p>
          <a:p>
            <a:pPr algn="l"/>
            <a:r>
              <a:rPr lang="en-US" b="0" i="1" dirty="0">
                <a:solidFill>
                  <a:srgbClr val="000000"/>
                </a:solidFill>
                <a:effectLst/>
              </a:rPr>
              <a:t>Exhibit 34-3A - Guide for Review of Procurement	 </a:t>
            </a:r>
          </a:p>
          <a:p>
            <a:pPr algn="l"/>
            <a:r>
              <a:rPr lang="en-US" b="0" i="1" dirty="0">
                <a:solidFill>
                  <a:srgbClr val="000000"/>
                </a:solidFill>
                <a:effectLst/>
              </a:rPr>
              <a:t>Exhibit 34-4 - Guide for Review of Equipment Management and Equipment Disposition</a:t>
            </a:r>
          </a:p>
          <a:p>
            <a:pPr algn="l"/>
            <a:endParaRPr lang="en-US" sz="2000"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204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462338"/>
            <a:ext cx="9144000" cy="1017141"/>
          </a:xfrm>
        </p:spPr>
        <p:txBody>
          <a:bodyPr>
            <a:noAutofit/>
          </a:bodyPr>
          <a:lstStyle/>
          <a:p>
            <a:r>
              <a:rPr lang="en-US" sz="4400" b="1" dirty="0">
                <a:latin typeface="+mn-lt"/>
              </a:rPr>
              <a:t>Additional Resources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766916" y="1479479"/>
            <a:ext cx="10754524" cy="5195642"/>
          </a:xfrm>
        </p:spPr>
        <p:txBody>
          <a:bodyPr>
            <a:normAutofit fontScale="40000" lnSpcReduction="20000"/>
          </a:bodyPr>
          <a:lstStyle/>
          <a:p>
            <a:pPr marL="571500" indent="-571500" algn="l">
              <a:buFont typeface="Arial" panose="020B0604020202020204" pitchFamily="34" charset="0"/>
              <a:buChar char="•"/>
            </a:pPr>
            <a:r>
              <a:rPr lang="en-US" sz="4500" dirty="0"/>
              <a:t>Cost Principles and Procedures - 2 CFR Part 200, Subpart E </a:t>
            </a:r>
            <a:r>
              <a:rPr lang="en-US" sz="4500" dirty="0">
                <a:hlinkClick r:id="rId3"/>
              </a:rPr>
              <a:t>https://www.ecfr.gov/current/title-2/subtitle-A/chapter-II/part-200/subpart-E</a:t>
            </a:r>
            <a:r>
              <a:rPr lang="en-US" sz="4500" dirty="0"/>
              <a:t>  </a:t>
            </a:r>
          </a:p>
          <a:p>
            <a:pPr marL="571500" indent="-571500" algn="l">
              <a:buFont typeface="Arial" panose="020B0604020202020204" pitchFamily="34" charset="0"/>
              <a:buChar char="•"/>
            </a:pPr>
            <a:r>
              <a:rPr lang="en-US" sz="4500" dirty="0"/>
              <a:t>Appendix IV to Part 200 - Indirect (F&amp;A) Costs Identification and Assignment, and Rate Determination for Nonprofit Organizations: </a:t>
            </a:r>
            <a:r>
              <a:rPr lang="en-US" sz="4500" dirty="0">
                <a:hlinkClick r:id="rId4"/>
              </a:rPr>
              <a:t>https://www.ecfr.gov/current/title-2/subtitle-A/chapter-II/part-200/appendix-Appendix%20IV%20to%20Part%20200</a:t>
            </a:r>
            <a:r>
              <a:rPr lang="en-US" sz="4500" dirty="0"/>
              <a:t> </a:t>
            </a:r>
          </a:p>
          <a:p>
            <a:pPr marL="571500" indent="-571500" algn="l">
              <a:buFont typeface="Arial" panose="020B0604020202020204" pitchFamily="34" charset="0"/>
              <a:buChar char="•"/>
            </a:pPr>
            <a:r>
              <a:rPr lang="en-US" sz="4500" dirty="0"/>
              <a:t>Appendix V to Part 200 - State/Local Governmentwide Central Service Cost Allocation Plans: </a:t>
            </a:r>
            <a:r>
              <a:rPr lang="en-US" sz="4500" dirty="0">
                <a:hlinkClick r:id="rId5"/>
              </a:rPr>
              <a:t>https://www.ecfr.gov/current/title-2/subtitle-A/chapter-II/part-200/appendix-Appendix%20V%20to%20Part%20200</a:t>
            </a:r>
            <a:r>
              <a:rPr lang="en-US" sz="4500" dirty="0"/>
              <a:t> </a:t>
            </a:r>
          </a:p>
          <a:p>
            <a:pPr marL="571500" indent="-571500" algn="l">
              <a:buFont typeface="Arial" panose="020B0604020202020204" pitchFamily="34" charset="0"/>
              <a:buChar char="•"/>
            </a:pPr>
            <a:r>
              <a:rPr lang="en-US" sz="4500" dirty="0"/>
              <a:t>Appendix VII to Part 200 -States and Local Government and Indian Tribe Indirect Cost Proposals: </a:t>
            </a:r>
            <a:r>
              <a:rPr lang="en-US" sz="4500" dirty="0">
                <a:hlinkClick r:id="rId6"/>
              </a:rPr>
              <a:t>https://www.ecfr.gov/current/title-2/subtitle-A/chapter-II/part-200/appendix-Appendix%20VII%20to%20Part%20200</a:t>
            </a:r>
            <a:r>
              <a:rPr lang="en-US" sz="4500" dirty="0"/>
              <a:t> </a:t>
            </a:r>
          </a:p>
          <a:p>
            <a:pPr marL="571500" indent="-571500" algn="l">
              <a:buFont typeface="Arial" panose="020B0604020202020204" pitchFamily="34" charset="0"/>
              <a:buChar char="•"/>
            </a:pPr>
            <a:r>
              <a:rPr lang="en-US" sz="4500" dirty="0">
                <a:hlinkClick r:id="rId7">
                  <a:extLst>
                    <a:ext uri="{A12FA001-AC4F-418D-AE19-62706E023703}">
                      <ahyp:hlinkClr xmlns:ahyp="http://schemas.microsoft.com/office/drawing/2018/hyperlinkcolor" val="tx"/>
                    </a:ext>
                  </a:extLst>
                </a:hlinkClick>
              </a:rPr>
              <a:t>Department of Labor</a:t>
            </a:r>
            <a:r>
              <a:rPr lang="en-US" sz="4500" dirty="0"/>
              <a:t>: </a:t>
            </a:r>
            <a:r>
              <a:rPr lang="en-US" sz="4500" i="1" dirty="0"/>
              <a:t>A Guide for Indirect Cost Rate Determination — Applicable to Nonprofit and Commercial Organizations</a:t>
            </a:r>
            <a:r>
              <a:rPr lang="en-US" sz="4500" i="1" dirty="0">
                <a:hlinkClick r:id="rId7">
                  <a:extLst>
                    <a:ext uri="{A12FA001-AC4F-418D-AE19-62706E023703}">
                      <ahyp:hlinkClr xmlns:ahyp="http://schemas.microsoft.com/office/drawing/2018/hyperlinkcolor" val="tx"/>
                    </a:ext>
                  </a:extLst>
                </a:hlinkClick>
              </a:rPr>
              <a:t> </a:t>
            </a:r>
            <a:r>
              <a:rPr lang="en-US" sz="4500" dirty="0">
                <a:hlinkClick r:id="rId7"/>
              </a:rPr>
              <a:t>https://www.dol.gov/agencies/oasam/centers-offices/office-of-the-senior-procurement-executive/cost-price-determination-division/guide-for-indirect-cost-rate-determination-for-nonprofit</a:t>
            </a:r>
            <a:r>
              <a:rPr lang="en-US" sz="4500" dirty="0"/>
              <a:t> </a:t>
            </a:r>
          </a:p>
          <a:p>
            <a:pPr marL="571500" indent="-571500" algn="l">
              <a:buFont typeface="Arial" panose="020B0604020202020204" pitchFamily="34" charset="0"/>
              <a:buChar char="•"/>
            </a:pPr>
            <a:r>
              <a:rPr lang="en-US" sz="4500" dirty="0"/>
              <a:t>HHS: </a:t>
            </a:r>
            <a:r>
              <a:rPr lang="en-US" sz="4500" dirty="0">
                <a:hlinkClick r:id="rId8"/>
              </a:rPr>
              <a:t>https://rates.psc.gov/</a:t>
            </a:r>
            <a:r>
              <a:rPr lang="en-US" sz="4500" dirty="0"/>
              <a:t> </a:t>
            </a:r>
          </a:p>
          <a:p>
            <a:pPr marL="571500" indent="-571500" algn="l">
              <a:buFont typeface="Arial" panose="020B0604020202020204" pitchFamily="34" charset="0"/>
              <a:buChar char="•"/>
            </a:pPr>
            <a:r>
              <a:rPr lang="en-US" sz="4500" dirty="0"/>
              <a:t>CPD Monitoring Handbook (6509.2): </a:t>
            </a:r>
            <a:r>
              <a:rPr lang="en-US" sz="4500" dirty="0">
                <a:hlinkClick r:id="rId9"/>
              </a:rPr>
              <a:t>https://www.hud.gov/program_offices/administration/hudclips/handbooks/cpd/6509.2</a:t>
            </a:r>
            <a:r>
              <a:rPr lang="en-US" sz="4500" dirty="0"/>
              <a:t>  Exhibit 34-2a - Guide for Review of Cost Allowability</a:t>
            </a:r>
          </a:p>
          <a:p>
            <a:pPr marL="571500" indent="-571500" algn="l">
              <a:buFont typeface="Arial" panose="020B0604020202020204" pitchFamily="34" charset="0"/>
              <a:buChar char="•"/>
            </a:pPr>
            <a:r>
              <a:rPr lang="fr-FR" sz="4300" dirty="0"/>
              <a:t>Compliance </a:t>
            </a:r>
            <a:r>
              <a:rPr lang="fr-FR" sz="4300" dirty="0" err="1"/>
              <a:t>Supplement</a:t>
            </a:r>
            <a:r>
              <a:rPr lang="fr-FR" sz="4300" dirty="0"/>
              <a:t> (2 CFR PART 200, APPENDIX XI</a:t>
            </a:r>
            <a:r>
              <a:rPr lang="fr-FR" sz="4300"/>
              <a:t>): </a:t>
            </a:r>
            <a:r>
              <a:rPr lang="en-US" sz="4500">
                <a:hlinkClick r:id="rId10"/>
              </a:rPr>
              <a:t>https</a:t>
            </a:r>
            <a:r>
              <a:rPr lang="en-US" sz="4500" dirty="0">
                <a:hlinkClick r:id="rId10"/>
              </a:rPr>
              <a:t>://www.whitehouse.gov/wp-content/uploads/2021/08/OMB-2021-Compliance-Supplement_Final_V2.pdf</a:t>
            </a:r>
            <a:r>
              <a:rPr lang="en-US" sz="4500" dirty="0"/>
              <a:t>  </a:t>
            </a:r>
          </a:p>
          <a:p>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3462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209006" y="2587940"/>
            <a:ext cx="11534503" cy="1987068"/>
          </a:xfrm>
        </p:spPr>
        <p:txBody>
          <a:bodyPr>
            <a:noAutofit/>
          </a:bodyPr>
          <a:lstStyle/>
          <a:p>
            <a:r>
              <a:rPr lang="en-US" sz="6400" b="1" dirty="0">
                <a:solidFill>
                  <a:schemeClr val="accent1">
                    <a:lumMod val="50000"/>
                  </a:schemeClr>
                </a:solidFill>
                <a:latin typeface="+mn-lt"/>
              </a:rPr>
              <a:t>Internal Controls</a:t>
            </a:r>
            <a:endParaRPr lang="en-US" sz="4800" b="1" dirty="0">
              <a:solidFill>
                <a:schemeClr val="accent1">
                  <a:lumMod val="50000"/>
                </a:schemeClr>
              </a:solidFill>
              <a:latin typeface="+mn-lt"/>
            </a:endParaRP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889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899410" y="629467"/>
            <a:ext cx="10622030" cy="1082991"/>
          </a:xfrm>
        </p:spPr>
        <p:txBody>
          <a:bodyPr>
            <a:noAutofit/>
          </a:bodyPr>
          <a:lstStyle/>
          <a:p>
            <a:r>
              <a:rPr lang="en-US" sz="4400" b="1" dirty="0">
                <a:latin typeface="+mn-lt"/>
              </a:rPr>
              <a:t>Internal Controls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003913" y="2267641"/>
            <a:ext cx="10517527" cy="2610099"/>
          </a:xfrm>
        </p:spPr>
        <p:txBody>
          <a:bodyPr>
            <a:noAutofit/>
          </a:bodyPr>
          <a:lstStyle/>
          <a:p>
            <a:pPr algn="l"/>
            <a:r>
              <a:rPr lang="en-US" sz="3600" dirty="0"/>
              <a:t>Internal controls are the combination of policies, procedures, job responsibilities, personnel and records that together create accountability in an organization’s financial system and safeguard its cash, property and other assets. </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370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899410" y="629467"/>
            <a:ext cx="10622030" cy="1082991"/>
          </a:xfrm>
        </p:spPr>
        <p:txBody>
          <a:bodyPr>
            <a:noAutofit/>
          </a:bodyPr>
          <a:lstStyle/>
          <a:p>
            <a:r>
              <a:rPr lang="en-US" sz="4400" b="1" dirty="0">
                <a:latin typeface="+mn-lt"/>
              </a:rPr>
              <a:t>Key Aspects of Internal Controls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003913" y="2267641"/>
            <a:ext cx="10517527" cy="2610099"/>
          </a:xfrm>
        </p:spPr>
        <p:txBody>
          <a:bodyPr>
            <a:noAutofit/>
          </a:bodyPr>
          <a:lstStyle/>
          <a:p>
            <a:pPr marL="571500" indent="-571500" algn="l">
              <a:buFont typeface="Wingdings" panose="05000000000000000000" pitchFamily="2" charset="2"/>
              <a:buChar char="ü"/>
            </a:pPr>
            <a:r>
              <a:rPr lang="en-US" sz="2800" dirty="0"/>
              <a:t>Resources are used for authorized purposes and in a manner consistent with applicable laws, regulations and policies</a:t>
            </a:r>
          </a:p>
          <a:p>
            <a:pPr marL="571500" indent="-571500" algn="l">
              <a:buFont typeface="Wingdings" panose="05000000000000000000" pitchFamily="2" charset="2"/>
              <a:buChar char="ü"/>
            </a:pPr>
            <a:r>
              <a:rPr lang="en-US" sz="2800" dirty="0"/>
              <a:t>Resources are protected against waste, mismanagement or loss</a:t>
            </a:r>
          </a:p>
          <a:p>
            <a:pPr marL="571500" indent="-571500" algn="l">
              <a:buFont typeface="Wingdings" panose="05000000000000000000" pitchFamily="2" charset="2"/>
              <a:buChar char="ü"/>
            </a:pPr>
            <a:r>
              <a:rPr lang="en-US" sz="2800" dirty="0"/>
              <a:t>Information on the source, amount and use of funds are reliable, secured and up-to-date and that this information is disclosed in the appropriate reports and records</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426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899410" y="629467"/>
            <a:ext cx="10622030" cy="1082991"/>
          </a:xfrm>
        </p:spPr>
        <p:txBody>
          <a:bodyPr>
            <a:noAutofit/>
          </a:bodyPr>
          <a:lstStyle/>
          <a:p>
            <a:r>
              <a:rPr lang="en-US" sz="4400" b="1" dirty="0">
                <a:latin typeface="+mn-lt"/>
              </a:rPr>
              <a:t>Basic Elements of Internal Control Systems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631371" y="1712458"/>
            <a:ext cx="11456125" cy="2421924"/>
          </a:xfrm>
        </p:spPr>
        <p:txBody>
          <a:bodyPr>
            <a:noAutofit/>
          </a:bodyPr>
          <a:lstStyle/>
          <a:p>
            <a:pPr marL="571500" indent="-571500" algn="l">
              <a:buFont typeface="Wingdings" panose="05000000000000000000" pitchFamily="2" charset="2"/>
              <a:buChar char="ü"/>
            </a:pPr>
            <a:r>
              <a:rPr lang="en-US" sz="2800" dirty="0"/>
              <a:t>An organizational chart setting forth the actual lines of responsibility of personnel involved in financial transactions. </a:t>
            </a:r>
          </a:p>
          <a:p>
            <a:pPr marL="571500" indent="-571500" algn="l">
              <a:buFont typeface="Wingdings" panose="05000000000000000000" pitchFamily="2" charset="2"/>
              <a:buChar char="ü"/>
            </a:pPr>
            <a:r>
              <a:rPr lang="en-US" sz="2800" dirty="0"/>
              <a:t>Written definition and delineation of duties among key personnel involved in financial transactions. </a:t>
            </a:r>
          </a:p>
          <a:p>
            <a:pPr marL="571500" indent="-571500" algn="l">
              <a:buFont typeface="Wingdings" panose="05000000000000000000" pitchFamily="2" charset="2"/>
              <a:buChar char="ü"/>
            </a:pPr>
            <a:r>
              <a:rPr lang="en-US" sz="2800" dirty="0"/>
              <a:t>An accounting policy and procedures manual</a:t>
            </a:r>
          </a:p>
          <a:p>
            <a:pPr marL="571500" indent="-571500" algn="l">
              <a:buFont typeface="Wingdings" panose="05000000000000000000" pitchFamily="2" charset="2"/>
              <a:buChar char="ü"/>
            </a:pPr>
            <a:r>
              <a:rPr lang="en-US" sz="2800" dirty="0"/>
              <a:t>Adequate separation of duties so that no one individual has authority over a financial transaction from beginning to end. </a:t>
            </a:r>
          </a:p>
          <a:p>
            <a:pPr marL="571500" indent="-571500" algn="l">
              <a:buFont typeface="Wingdings" panose="05000000000000000000" pitchFamily="2" charset="2"/>
              <a:buChar char="ü"/>
            </a:pPr>
            <a:r>
              <a:rPr lang="en-US" sz="2800" dirty="0"/>
              <a:t>Hiring policies ensuring that staff qualifications are commensurate with job responsibilities. </a:t>
            </a:r>
          </a:p>
          <a:p>
            <a:pPr marL="571500" indent="-571500" algn="l">
              <a:buFont typeface="Wingdings" panose="05000000000000000000" pitchFamily="2" charset="2"/>
              <a:buChar char="ü"/>
            </a:pPr>
            <a:r>
              <a:rPr lang="en-US" sz="2800" dirty="0"/>
              <a:t>Control over assets, blank forms and confidential documents</a:t>
            </a:r>
          </a:p>
          <a:p>
            <a:pPr marL="571500" indent="-571500" algn="l">
              <a:buFont typeface="Wingdings" panose="05000000000000000000" pitchFamily="2" charset="2"/>
              <a:buChar char="ü"/>
            </a:pPr>
            <a:r>
              <a:rPr lang="en-US" sz="2800" dirty="0"/>
              <a:t>Periodic comparisons of financial records to actual assets and liabilities</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9560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1003716" y="613391"/>
            <a:ext cx="10870783" cy="3149600"/>
          </a:xfrm>
          <a:prstGeom prst="rect">
            <a:avLst/>
          </a:prstGeom>
          <a:noFill/>
          <a:ln w="9525">
            <a:noFill/>
            <a:miter lim="800000"/>
            <a:headEnd/>
            <a:tailEnd/>
          </a:ln>
        </p:spPr>
        <p:txBody>
          <a:bodyPr anchor="ctr"/>
          <a:lstStyle/>
          <a:p>
            <a:pPr algn="ctr" defTabSz="457200" eaLnBrk="0" fontAlgn="base" hangingPunct="0">
              <a:spcBef>
                <a:spcPct val="0"/>
              </a:spcBef>
              <a:spcAft>
                <a:spcPct val="0"/>
              </a:spcAft>
              <a:defRPr/>
            </a:pPr>
            <a:endParaRPr lang="en-US" sz="4400" b="1" dirty="0">
              <a:solidFill>
                <a:prstClr val="white"/>
              </a:solidFill>
              <a:latin typeface="Calibri"/>
            </a:endParaRPr>
          </a:p>
          <a:p>
            <a:pPr algn="ctr" defTabSz="457200" eaLnBrk="0" fontAlgn="base" hangingPunct="0">
              <a:spcBef>
                <a:spcPct val="0"/>
              </a:spcBef>
              <a:spcAft>
                <a:spcPct val="0"/>
              </a:spcAft>
              <a:defRPr/>
            </a:pPr>
            <a:endParaRPr lang="en-US" sz="4400" b="1" dirty="0">
              <a:solidFill>
                <a:prstClr val="white"/>
              </a:solidFill>
              <a:latin typeface="Calibri"/>
            </a:endParaRPr>
          </a:p>
          <a:p>
            <a:pPr algn="ctr" defTabSz="457200" eaLnBrk="0" fontAlgn="base" hangingPunct="0">
              <a:spcBef>
                <a:spcPct val="0"/>
              </a:spcBef>
              <a:spcAft>
                <a:spcPct val="0"/>
              </a:spcAft>
              <a:defRPr/>
            </a:pPr>
            <a:endParaRPr lang="en-US" sz="4400" b="1" dirty="0">
              <a:solidFill>
                <a:prstClr val="white"/>
              </a:solidFill>
              <a:latin typeface="Calibri"/>
            </a:endParaRPr>
          </a:p>
          <a:p>
            <a:pPr algn="ctr" defTabSz="457200" eaLnBrk="0" fontAlgn="base" hangingPunct="0">
              <a:spcBef>
                <a:spcPct val="0"/>
              </a:spcBef>
              <a:spcAft>
                <a:spcPct val="0"/>
              </a:spcAft>
              <a:defRPr/>
            </a:pPr>
            <a:r>
              <a:rPr lang="en-US" sz="4400" b="1" dirty="0">
                <a:solidFill>
                  <a:prstClr val="white"/>
                </a:solidFill>
                <a:latin typeface="Calibri"/>
              </a:rPr>
              <a:t>Contact Information</a:t>
            </a:r>
          </a:p>
          <a:p>
            <a:pPr algn="ctr" defTabSz="457200" eaLnBrk="0" fontAlgn="base" hangingPunct="0">
              <a:spcBef>
                <a:spcPct val="0"/>
              </a:spcBef>
              <a:spcAft>
                <a:spcPct val="0"/>
              </a:spcAft>
              <a:defRPr/>
            </a:pPr>
            <a:endParaRPr lang="en-US" sz="4400" b="1" dirty="0">
              <a:solidFill>
                <a:prstClr val="white"/>
              </a:solidFill>
              <a:latin typeface="Calibri"/>
            </a:endParaRPr>
          </a:p>
          <a:p>
            <a:pPr lvl="1" defTabSz="457200" eaLnBrk="0" fontAlgn="base" hangingPunct="0">
              <a:spcBef>
                <a:spcPct val="0"/>
              </a:spcBef>
              <a:spcAft>
                <a:spcPct val="0"/>
              </a:spcAft>
              <a:defRPr/>
            </a:pPr>
            <a:r>
              <a:rPr lang="en-US" sz="4400" u="sng" dirty="0">
                <a:solidFill>
                  <a:prstClr val="white"/>
                </a:solidFill>
                <a:latin typeface="Calibri"/>
              </a:rPr>
              <a:t>OBGA Financial Management Division</a:t>
            </a:r>
          </a:p>
          <a:p>
            <a:pPr lvl="1" defTabSz="457200" eaLnBrk="0" fontAlgn="base" hangingPunct="0">
              <a:spcBef>
                <a:spcPct val="0"/>
              </a:spcBef>
              <a:spcAft>
                <a:spcPct val="0"/>
              </a:spcAft>
              <a:defRPr/>
            </a:pPr>
            <a:r>
              <a:rPr lang="en-US" sz="4400" dirty="0">
                <a:solidFill>
                  <a:prstClr val="white"/>
                </a:solidFill>
                <a:latin typeface="Calibri"/>
              </a:rPr>
              <a:t>Paul Webster, paul.webster@hud.gov</a:t>
            </a:r>
          </a:p>
          <a:p>
            <a:pPr lvl="1" defTabSz="457200" eaLnBrk="0" fontAlgn="base" hangingPunct="0">
              <a:spcBef>
                <a:spcPct val="0"/>
              </a:spcBef>
              <a:spcAft>
                <a:spcPct val="0"/>
              </a:spcAft>
              <a:defRPr/>
            </a:pPr>
            <a:r>
              <a:rPr lang="en-US" sz="4400" dirty="0">
                <a:solidFill>
                  <a:prstClr val="white"/>
                </a:solidFill>
                <a:latin typeface="Calibri"/>
              </a:rPr>
              <a:t>Seema Thomas, seema.m.thomas@hud.gov</a:t>
            </a:r>
          </a:p>
          <a:p>
            <a:pPr lvl="1" defTabSz="457200" eaLnBrk="0" fontAlgn="base" hangingPunct="0">
              <a:spcBef>
                <a:spcPct val="0"/>
              </a:spcBef>
              <a:spcAft>
                <a:spcPct val="0"/>
              </a:spcAft>
              <a:defRPr/>
            </a:pPr>
            <a:r>
              <a:rPr lang="en-US" sz="4400" dirty="0">
                <a:solidFill>
                  <a:prstClr val="white"/>
                </a:solidFill>
                <a:latin typeface="Calibri"/>
              </a:rPr>
              <a:t>Stephen Kim, stephen.s.kim@hud.gov</a:t>
            </a:r>
          </a:p>
          <a:p>
            <a:pPr defTabSz="457200" eaLnBrk="0" fontAlgn="base" hangingPunct="0">
              <a:spcBef>
                <a:spcPct val="0"/>
              </a:spcBef>
              <a:spcAft>
                <a:spcPct val="0"/>
              </a:spcAft>
              <a:defRPr/>
            </a:pPr>
            <a:endParaRPr lang="en-US" sz="2800" i="1" dirty="0">
              <a:solidFill>
                <a:schemeClr val="bg1"/>
              </a:solidFill>
              <a:latin typeface="Swis721 BlkCn BT" pitchFamily="34" charset="0"/>
            </a:endParaRPr>
          </a:p>
          <a:p>
            <a:pPr algn="ctr" defTabSz="457200" eaLnBrk="0" fontAlgn="base" hangingPunct="0">
              <a:spcBef>
                <a:spcPct val="0"/>
              </a:spcBef>
              <a:spcAft>
                <a:spcPct val="0"/>
              </a:spcAft>
              <a:defRPr/>
            </a:pPr>
            <a:endParaRPr lang="en-US" sz="4400" b="1" dirty="0">
              <a:solidFill>
                <a:prstClr val="white"/>
              </a:solidFill>
              <a:latin typeface="Calibri"/>
            </a:endParaRPr>
          </a:p>
        </p:txBody>
      </p:sp>
    </p:spTree>
    <p:extLst>
      <p:ext uri="{BB962C8B-B14F-4D97-AF65-F5344CB8AC3E}">
        <p14:creationId xmlns:p14="http://schemas.microsoft.com/office/powerpoint/2010/main" val="411938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899410" y="629467"/>
            <a:ext cx="10622030" cy="1082991"/>
          </a:xfrm>
        </p:spPr>
        <p:txBody>
          <a:bodyPr>
            <a:noAutofit/>
          </a:bodyPr>
          <a:lstStyle/>
          <a:p>
            <a:r>
              <a:rPr lang="en-US" sz="4400" b="1" dirty="0">
                <a:latin typeface="+mn-lt"/>
              </a:rPr>
              <a:t>Examples of References to Procedures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592182" y="1908401"/>
            <a:ext cx="11456125" cy="2421924"/>
          </a:xfrm>
        </p:spPr>
        <p:txBody>
          <a:bodyPr>
            <a:noAutofit/>
          </a:bodyPr>
          <a:lstStyle/>
          <a:p>
            <a:pPr marL="342900" indent="-342900" algn="l">
              <a:buFont typeface="Arial" panose="020B0604020202020204" pitchFamily="34" charset="0"/>
              <a:buChar char="•"/>
            </a:pPr>
            <a:r>
              <a:rPr lang="en-US" dirty="0"/>
              <a:t>For example, do the non-Federal entity's procedures preclude one person from issuing purchase orders, receiving merchandise, and approving payment vouchers?</a:t>
            </a:r>
          </a:p>
          <a:p>
            <a:pPr marL="342900" indent="-342900" algn="l">
              <a:buFont typeface="Arial" panose="020B0604020202020204" pitchFamily="34" charset="0"/>
              <a:buChar char="•"/>
            </a:pPr>
            <a:r>
              <a:rPr lang="en-US" dirty="0">
                <a:effectLst/>
                <a:ea typeface="Times New Roman" panose="02020603050405020304" pitchFamily="18" charset="0"/>
              </a:rPr>
              <a:t>If the state transfers grant funds to subrecipients under a HUD award that is subject to subpart B, does the state have procedures to minimize the time elapsing between the receipt of funds from the Federal government and the transfer of funds to the subrecipients? </a:t>
            </a:r>
          </a:p>
          <a:p>
            <a:pPr marL="342900" indent="-342900" algn="l">
              <a:buFont typeface="Arial" panose="020B0604020202020204" pitchFamily="34" charset="0"/>
              <a:buChar char="•"/>
            </a:pPr>
            <a:r>
              <a:rPr lang="en-US" dirty="0">
                <a:effectLst/>
                <a:ea typeface="Times New Roman" panose="02020603050405020304" pitchFamily="18" charset="0"/>
              </a:rPr>
              <a:t>If the recipient is not a state and transfers grant funds to subrecipients, does the recipient have procedures to minimize the time elapsing between the receipt of funds from the Federal government and the transfer of funds to the subrecipients? </a:t>
            </a:r>
            <a:endParaRPr lang="en-US" dirty="0">
              <a:ea typeface="Times New Roman" panose="02020603050405020304" pitchFamily="18" charset="0"/>
            </a:endParaRPr>
          </a:p>
          <a:p>
            <a:pPr marL="342900" indent="-342900" algn="l">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94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209006" y="2587940"/>
            <a:ext cx="11534503" cy="1987068"/>
          </a:xfrm>
        </p:spPr>
        <p:txBody>
          <a:bodyPr>
            <a:noAutofit/>
          </a:bodyPr>
          <a:lstStyle/>
          <a:p>
            <a:r>
              <a:rPr lang="en-US" sz="6400" b="1" dirty="0">
                <a:solidFill>
                  <a:schemeClr val="accent1">
                    <a:lumMod val="50000"/>
                  </a:schemeClr>
                </a:solidFill>
                <a:latin typeface="+mn-lt"/>
              </a:rPr>
              <a:t>Program Timeliness</a:t>
            </a:r>
            <a:endParaRPr lang="en-US" sz="4800" b="1" dirty="0">
              <a:solidFill>
                <a:schemeClr val="accent1">
                  <a:lumMod val="50000"/>
                </a:schemeClr>
              </a:solidFill>
              <a:latin typeface="+mn-lt"/>
            </a:endParaRP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416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latin typeface="+mn-lt"/>
              </a:rPr>
              <a:t>Basis for CDBG Timeliness Process</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162050" y="2027215"/>
            <a:ext cx="10359390" cy="3104855"/>
          </a:xfrm>
        </p:spPr>
        <p:txBody>
          <a:bodyPr>
            <a:normAutofit/>
          </a:bodyPr>
          <a:lstStyle/>
          <a:p>
            <a:pPr algn="l"/>
            <a:r>
              <a:rPr lang="en-US" sz="3000" dirty="0"/>
              <a:t>HUD has a statutory requirement, found at Section 104(e)(1) of the HCDA that directs the agency, </a:t>
            </a:r>
            <a:r>
              <a:rPr lang="en-US" sz="3000" i="1" dirty="0"/>
              <a:t>“at least on an annual basis…to determine…whether the grantee has carried out its activities…in a timely manner…and whether the grantee has a continuing capacity to carry out those activities in a timely manner.”</a:t>
            </a: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953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C683-DB7D-4328-B6C8-847C0FC2E13F}"/>
              </a:ext>
            </a:extLst>
          </p:cNvPr>
          <p:cNvSpPr>
            <a:spLocks noGrp="1"/>
          </p:cNvSpPr>
          <p:nvPr>
            <p:ph type="ctrTitle"/>
          </p:nvPr>
        </p:nvSpPr>
        <p:spPr>
          <a:xfrm>
            <a:off x="1524000" y="608648"/>
            <a:ext cx="9144000" cy="1082991"/>
          </a:xfrm>
        </p:spPr>
        <p:txBody>
          <a:bodyPr>
            <a:noAutofit/>
          </a:bodyPr>
          <a:lstStyle/>
          <a:p>
            <a:r>
              <a:rPr lang="en-US" sz="4000" b="1" dirty="0">
                <a:latin typeface="+mn-lt"/>
              </a:rPr>
              <a:t>Timeliness Regulation</a:t>
            </a:r>
          </a:p>
        </p:txBody>
      </p:sp>
      <p:sp>
        <p:nvSpPr>
          <p:cNvPr id="3" name="Subtitle 2">
            <a:extLst>
              <a:ext uri="{FF2B5EF4-FFF2-40B4-BE49-F238E27FC236}">
                <a16:creationId xmlns:a16="http://schemas.microsoft.com/office/drawing/2014/main" id="{53E40246-DC5F-4B20-92FC-893942E18E4E}"/>
              </a:ext>
            </a:extLst>
          </p:cNvPr>
          <p:cNvSpPr>
            <a:spLocks noGrp="1"/>
          </p:cNvSpPr>
          <p:nvPr>
            <p:ph type="subTitle" idx="1"/>
          </p:nvPr>
        </p:nvSpPr>
        <p:spPr>
          <a:xfrm>
            <a:off x="1162050" y="2027215"/>
            <a:ext cx="10359390" cy="3104855"/>
          </a:xfrm>
        </p:spPr>
        <p:txBody>
          <a:bodyPr>
            <a:normAutofit/>
          </a:bodyPr>
          <a:lstStyle/>
          <a:p>
            <a:pPr algn="l"/>
            <a:r>
              <a:rPr lang="en-US" sz="2000" dirty="0"/>
              <a:t>24 CFR 570.902 implements the statutory requirement</a:t>
            </a:r>
          </a:p>
          <a:p>
            <a:pPr algn="l"/>
            <a:endParaRPr lang="en-US" sz="2000" dirty="0"/>
          </a:p>
          <a:p>
            <a:pPr algn="l"/>
            <a:r>
              <a:rPr lang="en-US" sz="2000" dirty="0"/>
              <a:t>Establishes 1.50 as the ratio for all entitlement grantees to meet 60 days prior to end of program year (insular areas to meet 2.00 60-day ratio)</a:t>
            </a:r>
          </a:p>
          <a:p>
            <a:pPr algn="l"/>
            <a:endParaRPr lang="en-US" sz="2400" dirty="0"/>
          </a:p>
          <a:p>
            <a:pPr algn="l"/>
            <a:endParaRPr lang="en-US" sz="2800" dirty="0">
              <a:cs typeface="Times New Roman" panose="02020603050405020304" pitchFamily="18" charset="0"/>
            </a:endParaRPr>
          </a:p>
        </p:txBody>
      </p:sp>
      <p:sp>
        <p:nvSpPr>
          <p:cNvPr id="6" name="Rectangle 5">
            <a:extLst>
              <a:ext uri="{FF2B5EF4-FFF2-40B4-BE49-F238E27FC236}">
                <a16:creationId xmlns:a16="http://schemas.microsoft.com/office/drawing/2014/main" id="{1C18A63B-DC0A-4B53-B268-DD17F6A252BB}"/>
              </a:ext>
            </a:extLst>
          </p:cNvPr>
          <p:cNvSpPr/>
          <p:nvPr/>
        </p:nvSpPr>
        <p:spPr>
          <a:xfrm flipH="1">
            <a:off x="3260" y="-26126"/>
            <a:ext cx="12188740" cy="299198"/>
          </a:xfrm>
          <a:prstGeom prst="rect">
            <a:avLst/>
          </a:prstGeom>
          <a:solidFill>
            <a:srgbClr val="1A5C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037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7447</TotalTime>
  <Words>9212</Words>
  <Application>Microsoft Office PowerPoint</Application>
  <PresentationFormat>Widescreen</PresentationFormat>
  <Paragraphs>799</Paragraphs>
  <Slides>55</Slides>
  <Notes>55</Notes>
  <HiddenSlides>0</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8" baseType="lpstr">
      <vt:lpstr>Arial</vt:lpstr>
      <vt:lpstr>Calibri</vt:lpstr>
      <vt:lpstr>Calibri Light</vt:lpstr>
      <vt:lpstr>Courier New</vt:lpstr>
      <vt:lpstr>Open Sans</vt:lpstr>
      <vt:lpstr>Roboto</vt:lpstr>
      <vt:lpstr>Swis721 BlkCn BT</vt:lpstr>
      <vt:lpstr>Symbol</vt:lpstr>
      <vt:lpstr>Times New Roman</vt:lpstr>
      <vt:lpstr>Verdana</vt:lpstr>
      <vt:lpstr>Wingdings</vt:lpstr>
      <vt:lpstr>Office Theme</vt:lpstr>
      <vt:lpstr>Document</vt:lpstr>
      <vt:lpstr>PowerPoint Presentation</vt:lpstr>
      <vt:lpstr>Topics Overview</vt:lpstr>
      <vt:lpstr>Written Procedures and Policies</vt:lpstr>
      <vt:lpstr>Best Practices or Considerations for  Developing Local Policies and Procedures</vt:lpstr>
      <vt:lpstr>Key Resource: CPD Monitoring Handbook</vt:lpstr>
      <vt:lpstr>Examples of References to Procedures</vt:lpstr>
      <vt:lpstr>Program Timeliness</vt:lpstr>
      <vt:lpstr>Basis for CDBG Timeliness Process</vt:lpstr>
      <vt:lpstr>Timeliness Regulation</vt:lpstr>
      <vt:lpstr>Pre-Pandemic Timeliness Process</vt:lpstr>
      <vt:lpstr>Timeliness During FY20-21</vt:lpstr>
      <vt:lpstr>Overall Ongoing Grantee Compliance</vt:lpstr>
      <vt:lpstr>Restarting the Corrective Actions Process for Untimely Expenditure</vt:lpstr>
      <vt:lpstr>Modification CDBG Timeliness Corrective Actions for the Next Two Years</vt:lpstr>
      <vt:lpstr>The New Process</vt:lpstr>
      <vt:lpstr>Timeliness Timeline</vt:lpstr>
      <vt:lpstr>Timeliness Timeline</vt:lpstr>
      <vt:lpstr>Timeliness Timeline</vt:lpstr>
      <vt:lpstr>Other Resources</vt:lpstr>
      <vt:lpstr>Cost Principles and Procedures –  2 CFR Part 200, Subpart E Indirect Cost Recovery</vt:lpstr>
      <vt:lpstr>Composition of Costs (§ 200.402)</vt:lpstr>
      <vt:lpstr>Factors affecting Allowability (§ 200.403)</vt:lpstr>
      <vt:lpstr>Selected Items of Cost (§200.420 - .475)</vt:lpstr>
      <vt:lpstr>Classification of Costs (Direct vs Indirect)</vt:lpstr>
      <vt:lpstr>Some Background on Cost Classification</vt:lpstr>
      <vt:lpstr>Allocable Costs (§200.405)</vt:lpstr>
      <vt:lpstr>Applicable Credits</vt:lpstr>
      <vt:lpstr>Direct Costs </vt:lpstr>
      <vt:lpstr>Indirect (F&amp;A) Costs</vt:lpstr>
      <vt:lpstr>Classification of Indirect (F&amp;A) Costs</vt:lpstr>
      <vt:lpstr>Facilities and Administration (F&amp;A) Categories of Indirect Costs</vt:lpstr>
      <vt:lpstr>Diversity of Nonprofits</vt:lpstr>
      <vt:lpstr>Recovery of Indirect Costs</vt:lpstr>
      <vt:lpstr>Key Terms related to IDCs</vt:lpstr>
      <vt:lpstr>Points to Keep in Mind about IDCs</vt:lpstr>
      <vt:lpstr>Cost Objective</vt:lpstr>
      <vt:lpstr>Indirect Cost Rate</vt:lpstr>
      <vt:lpstr>Types of Indirect Cost Rates</vt:lpstr>
      <vt:lpstr>10% De Minimis Rate</vt:lpstr>
      <vt:lpstr>10% De Minimis Rate cont’d </vt:lpstr>
      <vt:lpstr>Modified Total Direct Cost (MTDC) </vt:lpstr>
      <vt:lpstr>Government Wide Central Service  Cost Allocation Plan</vt:lpstr>
      <vt:lpstr>Indirect Cost Rate Proposal (ICRP)</vt:lpstr>
      <vt:lpstr>Indirect Cost Rate Proposal - cont’d </vt:lpstr>
      <vt:lpstr>Cognizant Agency Determination</vt:lpstr>
      <vt:lpstr>Submission Instructions</vt:lpstr>
      <vt:lpstr>Recovering Indirect Costs </vt:lpstr>
      <vt:lpstr>Recovering Indirect Costs cont’d </vt:lpstr>
      <vt:lpstr>IDC Recovery Limitations</vt:lpstr>
      <vt:lpstr>Additional Resources</vt:lpstr>
      <vt:lpstr>Internal Controls</vt:lpstr>
      <vt:lpstr>Internal Controls</vt:lpstr>
      <vt:lpstr>Key Aspects of Internal Controls</vt:lpstr>
      <vt:lpstr>Basic Elements of Internal Control Systems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Jim Welfley</dc:creator>
  <cp:lastModifiedBy>Hoemann, James E</cp:lastModifiedBy>
  <cp:revision>266</cp:revision>
  <dcterms:created xsi:type="dcterms:W3CDTF">2021-05-27T15:10:53Z</dcterms:created>
  <dcterms:modified xsi:type="dcterms:W3CDTF">2022-06-21T03:08:27Z</dcterms:modified>
</cp:coreProperties>
</file>